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3" r:id="rId8"/>
    <p:sldId id="264" r:id="rId9"/>
    <p:sldId id="261" r:id="rId10"/>
    <p:sldId id="268" r:id="rId11"/>
    <p:sldId id="265" r:id="rId12"/>
    <p:sldId id="269" r:id="rId13"/>
    <p:sldId id="266" r:id="rId14"/>
    <p:sldId id="267"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mela Perskin Noblitt" userId="8c41668871f41718" providerId="LiveId" clId="{D6BDE6BE-1850-4EF0-A616-7C4320C600AD}"/>
    <pc:docChg chg="custSel addSld modSld">
      <pc:chgData name="Pamela Perskin Noblitt" userId="8c41668871f41718" providerId="LiveId" clId="{D6BDE6BE-1850-4EF0-A616-7C4320C600AD}" dt="2023-08-15T04:10:30.527" v="1446" actId="313"/>
      <pc:docMkLst>
        <pc:docMk/>
      </pc:docMkLst>
      <pc:sldChg chg="modSp mod">
        <pc:chgData name="Pamela Perskin Noblitt" userId="8c41668871f41718" providerId="LiveId" clId="{D6BDE6BE-1850-4EF0-A616-7C4320C600AD}" dt="2023-08-15T04:05:14.769" v="1421" actId="20577"/>
        <pc:sldMkLst>
          <pc:docMk/>
          <pc:sldMk cId="853052319" sldId="258"/>
        </pc:sldMkLst>
        <pc:spChg chg="mod">
          <ac:chgData name="Pamela Perskin Noblitt" userId="8c41668871f41718" providerId="LiveId" clId="{D6BDE6BE-1850-4EF0-A616-7C4320C600AD}" dt="2023-08-15T04:05:14.769" v="1421" actId="20577"/>
          <ac:spMkLst>
            <pc:docMk/>
            <pc:sldMk cId="853052319" sldId="258"/>
            <ac:spMk id="3" creationId="{C8C26563-514F-59EE-6722-1CF9D99D6C4E}"/>
          </ac:spMkLst>
        </pc:spChg>
      </pc:sldChg>
      <pc:sldChg chg="modSp mod">
        <pc:chgData name="Pamela Perskin Noblitt" userId="8c41668871f41718" providerId="LiveId" clId="{D6BDE6BE-1850-4EF0-A616-7C4320C600AD}" dt="2023-08-15T04:06:11.979" v="1436" actId="20577"/>
        <pc:sldMkLst>
          <pc:docMk/>
          <pc:sldMk cId="1246700051" sldId="259"/>
        </pc:sldMkLst>
        <pc:spChg chg="mod">
          <ac:chgData name="Pamela Perskin Noblitt" userId="8c41668871f41718" providerId="LiveId" clId="{D6BDE6BE-1850-4EF0-A616-7C4320C600AD}" dt="2023-08-15T04:06:11.979" v="1436" actId="20577"/>
          <ac:spMkLst>
            <pc:docMk/>
            <pc:sldMk cId="1246700051" sldId="259"/>
            <ac:spMk id="3" creationId="{C8C26563-514F-59EE-6722-1CF9D99D6C4E}"/>
          </ac:spMkLst>
        </pc:spChg>
      </pc:sldChg>
      <pc:sldChg chg="modSp mod">
        <pc:chgData name="Pamela Perskin Noblitt" userId="8c41668871f41718" providerId="LiveId" clId="{D6BDE6BE-1850-4EF0-A616-7C4320C600AD}" dt="2023-08-14T00:41:20.819" v="127" actId="20577"/>
        <pc:sldMkLst>
          <pc:docMk/>
          <pc:sldMk cId="1172252264" sldId="269"/>
        </pc:sldMkLst>
        <pc:spChg chg="mod">
          <ac:chgData name="Pamela Perskin Noblitt" userId="8c41668871f41718" providerId="LiveId" clId="{D6BDE6BE-1850-4EF0-A616-7C4320C600AD}" dt="2023-08-14T00:41:20.819" v="127" actId="20577"/>
          <ac:spMkLst>
            <pc:docMk/>
            <pc:sldMk cId="1172252264" sldId="269"/>
            <ac:spMk id="3" creationId="{FC42D2F2-CB39-C5D4-63A1-7D904B7E74FF}"/>
          </ac:spMkLst>
        </pc:spChg>
      </pc:sldChg>
      <pc:sldChg chg="modSp add mod">
        <pc:chgData name="Pamela Perskin Noblitt" userId="8c41668871f41718" providerId="LiveId" clId="{D6BDE6BE-1850-4EF0-A616-7C4320C600AD}" dt="2023-08-15T03:46:51.340" v="403" actId="20577"/>
        <pc:sldMkLst>
          <pc:docMk/>
          <pc:sldMk cId="1517649356" sldId="270"/>
        </pc:sldMkLst>
        <pc:spChg chg="mod">
          <ac:chgData name="Pamela Perskin Noblitt" userId="8c41668871f41718" providerId="LiveId" clId="{D6BDE6BE-1850-4EF0-A616-7C4320C600AD}" dt="2023-08-15T03:46:51.340" v="403" actId="20577"/>
          <ac:spMkLst>
            <pc:docMk/>
            <pc:sldMk cId="1517649356" sldId="270"/>
            <ac:spMk id="3" creationId="{FC42D2F2-CB39-C5D4-63A1-7D904B7E74FF}"/>
          </ac:spMkLst>
        </pc:spChg>
      </pc:sldChg>
      <pc:sldChg chg="modSp add mod">
        <pc:chgData name="Pamela Perskin Noblitt" userId="8c41668871f41718" providerId="LiveId" clId="{D6BDE6BE-1850-4EF0-A616-7C4320C600AD}" dt="2023-08-15T03:49:59.492" v="602" actId="20577"/>
        <pc:sldMkLst>
          <pc:docMk/>
          <pc:sldMk cId="1591673036" sldId="271"/>
        </pc:sldMkLst>
        <pc:spChg chg="mod">
          <ac:chgData name="Pamela Perskin Noblitt" userId="8c41668871f41718" providerId="LiveId" clId="{D6BDE6BE-1850-4EF0-A616-7C4320C600AD}" dt="2023-08-15T03:49:59.492" v="602" actId="20577"/>
          <ac:spMkLst>
            <pc:docMk/>
            <pc:sldMk cId="1591673036" sldId="271"/>
            <ac:spMk id="3" creationId="{FC42D2F2-CB39-C5D4-63A1-7D904B7E74FF}"/>
          </ac:spMkLst>
        </pc:spChg>
      </pc:sldChg>
      <pc:sldChg chg="modSp add mod">
        <pc:chgData name="Pamela Perskin Noblitt" userId="8c41668871f41718" providerId="LiveId" clId="{D6BDE6BE-1850-4EF0-A616-7C4320C600AD}" dt="2023-08-15T03:56:29.785" v="920" actId="20577"/>
        <pc:sldMkLst>
          <pc:docMk/>
          <pc:sldMk cId="1757969805" sldId="272"/>
        </pc:sldMkLst>
        <pc:spChg chg="mod">
          <ac:chgData name="Pamela Perskin Noblitt" userId="8c41668871f41718" providerId="LiveId" clId="{D6BDE6BE-1850-4EF0-A616-7C4320C600AD}" dt="2023-08-15T03:56:29.785" v="920" actId="20577"/>
          <ac:spMkLst>
            <pc:docMk/>
            <pc:sldMk cId="1757969805" sldId="272"/>
            <ac:spMk id="3" creationId="{FC42D2F2-CB39-C5D4-63A1-7D904B7E74FF}"/>
          </ac:spMkLst>
        </pc:spChg>
      </pc:sldChg>
      <pc:sldChg chg="modSp add mod">
        <pc:chgData name="Pamela Perskin Noblitt" userId="8c41668871f41718" providerId="LiveId" clId="{D6BDE6BE-1850-4EF0-A616-7C4320C600AD}" dt="2023-08-15T04:00:17.794" v="1181" actId="20577"/>
        <pc:sldMkLst>
          <pc:docMk/>
          <pc:sldMk cId="1201123102" sldId="273"/>
        </pc:sldMkLst>
        <pc:spChg chg="mod">
          <ac:chgData name="Pamela Perskin Noblitt" userId="8c41668871f41718" providerId="LiveId" clId="{D6BDE6BE-1850-4EF0-A616-7C4320C600AD}" dt="2023-08-15T03:52:35.030" v="699" actId="20577"/>
          <ac:spMkLst>
            <pc:docMk/>
            <pc:sldMk cId="1201123102" sldId="273"/>
            <ac:spMk id="2" creationId="{373D40F7-B806-D4E0-A662-06DDF239A86E}"/>
          </ac:spMkLst>
        </pc:spChg>
        <pc:spChg chg="mod">
          <ac:chgData name="Pamela Perskin Noblitt" userId="8c41668871f41718" providerId="LiveId" clId="{D6BDE6BE-1850-4EF0-A616-7C4320C600AD}" dt="2023-08-15T04:00:17.794" v="1181" actId="20577"/>
          <ac:spMkLst>
            <pc:docMk/>
            <pc:sldMk cId="1201123102" sldId="273"/>
            <ac:spMk id="3" creationId="{FC42D2F2-CB39-C5D4-63A1-7D904B7E74FF}"/>
          </ac:spMkLst>
        </pc:spChg>
      </pc:sldChg>
      <pc:sldChg chg="modSp new mod">
        <pc:chgData name="Pamela Perskin Noblitt" userId="8c41668871f41718" providerId="LiveId" clId="{D6BDE6BE-1850-4EF0-A616-7C4320C600AD}" dt="2023-08-15T04:10:30.527" v="1446" actId="313"/>
        <pc:sldMkLst>
          <pc:docMk/>
          <pc:sldMk cId="838024897" sldId="274"/>
        </pc:sldMkLst>
        <pc:spChg chg="mod">
          <ac:chgData name="Pamela Perskin Noblitt" userId="8c41668871f41718" providerId="LiveId" clId="{D6BDE6BE-1850-4EF0-A616-7C4320C600AD}" dt="2023-08-15T04:02:10.434" v="1331" actId="20577"/>
          <ac:spMkLst>
            <pc:docMk/>
            <pc:sldMk cId="838024897" sldId="274"/>
            <ac:spMk id="2" creationId="{47D7996C-5659-D7D5-6141-5D8B8AED8EEE}"/>
          </ac:spMkLst>
        </pc:spChg>
        <pc:spChg chg="mod">
          <ac:chgData name="Pamela Perskin Noblitt" userId="8c41668871f41718" providerId="LiveId" clId="{D6BDE6BE-1850-4EF0-A616-7C4320C600AD}" dt="2023-08-15T04:10:30.527" v="1446" actId="313"/>
          <ac:spMkLst>
            <pc:docMk/>
            <pc:sldMk cId="838024897" sldId="274"/>
            <ac:spMk id="3" creationId="{536DE570-27F3-EA4D-1739-63D3DA6557FC}"/>
          </ac:spMkLst>
        </pc:spChg>
      </pc:sldChg>
      <pc:sldChg chg="modSp new mod">
        <pc:chgData name="Pamela Perskin Noblitt" userId="8c41668871f41718" providerId="LiveId" clId="{D6BDE6BE-1850-4EF0-A616-7C4320C600AD}" dt="2023-08-15T04:03:15.441" v="1410" actId="20577"/>
        <pc:sldMkLst>
          <pc:docMk/>
          <pc:sldMk cId="4138695723" sldId="275"/>
        </pc:sldMkLst>
        <pc:spChg chg="mod">
          <ac:chgData name="Pamela Perskin Noblitt" userId="8c41668871f41718" providerId="LiveId" clId="{D6BDE6BE-1850-4EF0-A616-7C4320C600AD}" dt="2023-08-15T04:03:15.441" v="1410" actId="20577"/>
          <ac:spMkLst>
            <pc:docMk/>
            <pc:sldMk cId="4138695723" sldId="275"/>
            <ac:spMk id="2" creationId="{3D72B374-F8CF-8CE2-755A-E41C36CEA3A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D83D7-B693-7273-3061-8862D6DBAA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1AE261-A562-A433-F93B-DADDA1AD98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739F72-DA47-20E1-930B-6BF87988B2A0}"/>
              </a:ext>
            </a:extLst>
          </p:cNvPr>
          <p:cNvSpPr>
            <a:spLocks noGrp="1"/>
          </p:cNvSpPr>
          <p:nvPr>
            <p:ph type="dt" sz="half" idx="10"/>
          </p:nvPr>
        </p:nvSpPr>
        <p:spPr/>
        <p:txBody>
          <a:bodyPr/>
          <a:lstStyle/>
          <a:p>
            <a:fld id="{D5EA5A9F-8B20-4577-A1A0-FB5A197A9EA3}" type="datetimeFigureOut">
              <a:rPr lang="en-US" smtClean="0"/>
              <a:t>8/13/2023</a:t>
            </a:fld>
            <a:endParaRPr lang="en-US"/>
          </a:p>
        </p:txBody>
      </p:sp>
      <p:sp>
        <p:nvSpPr>
          <p:cNvPr id="5" name="Footer Placeholder 4">
            <a:extLst>
              <a:ext uri="{FF2B5EF4-FFF2-40B4-BE49-F238E27FC236}">
                <a16:creationId xmlns:a16="http://schemas.microsoft.com/office/drawing/2014/main" id="{D1E478BC-7BF0-9B83-2E82-569FED3AD4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0F08A1-5FFE-6A53-224D-562D9D8F488C}"/>
              </a:ext>
            </a:extLst>
          </p:cNvPr>
          <p:cNvSpPr>
            <a:spLocks noGrp="1"/>
          </p:cNvSpPr>
          <p:nvPr>
            <p:ph type="sldNum" sz="quarter" idx="12"/>
          </p:nvPr>
        </p:nvSpPr>
        <p:spPr/>
        <p:txBody>
          <a:bodyPr/>
          <a:lstStyle/>
          <a:p>
            <a:fld id="{65A5E945-E250-4B89-83D6-CE79E4C00FF6}" type="slidenum">
              <a:rPr lang="en-US" smtClean="0"/>
              <a:t>‹#›</a:t>
            </a:fld>
            <a:endParaRPr lang="en-US"/>
          </a:p>
        </p:txBody>
      </p:sp>
    </p:spTree>
    <p:extLst>
      <p:ext uri="{BB962C8B-B14F-4D97-AF65-F5344CB8AC3E}">
        <p14:creationId xmlns:p14="http://schemas.microsoft.com/office/powerpoint/2010/main" val="3684203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0D23C-8E3F-603F-2B03-26DBD24728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C4BE5E-6B8D-A8FC-86BF-53C89ECB56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D95360-ECEA-B323-DA3D-CFA00E455BEF}"/>
              </a:ext>
            </a:extLst>
          </p:cNvPr>
          <p:cNvSpPr>
            <a:spLocks noGrp="1"/>
          </p:cNvSpPr>
          <p:nvPr>
            <p:ph type="dt" sz="half" idx="10"/>
          </p:nvPr>
        </p:nvSpPr>
        <p:spPr/>
        <p:txBody>
          <a:bodyPr/>
          <a:lstStyle/>
          <a:p>
            <a:fld id="{D5EA5A9F-8B20-4577-A1A0-FB5A197A9EA3}" type="datetimeFigureOut">
              <a:rPr lang="en-US" smtClean="0"/>
              <a:t>8/13/2023</a:t>
            </a:fld>
            <a:endParaRPr lang="en-US"/>
          </a:p>
        </p:txBody>
      </p:sp>
      <p:sp>
        <p:nvSpPr>
          <p:cNvPr id="5" name="Footer Placeholder 4">
            <a:extLst>
              <a:ext uri="{FF2B5EF4-FFF2-40B4-BE49-F238E27FC236}">
                <a16:creationId xmlns:a16="http://schemas.microsoft.com/office/drawing/2014/main" id="{982DA0DA-9566-8ADA-B6FE-459C72A882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B1BB4E-3FC3-243B-21F8-9ACDB521B5FA}"/>
              </a:ext>
            </a:extLst>
          </p:cNvPr>
          <p:cNvSpPr>
            <a:spLocks noGrp="1"/>
          </p:cNvSpPr>
          <p:nvPr>
            <p:ph type="sldNum" sz="quarter" idx="12"/>
          </p:nvPr>
        </p:nvSpPr>
        <p:spPr/>
        <p:txBody>
          <a:bodyPr/>
          <a:lstStyle/>
          <a:p>
            <a:fld id="{65A5E945-E250-4B89-83D6-CE79E4C00FF6}" type="slidenum">
              <a:rPr lang="en-US" smtClean="0"/>
              <a:t>‹#›</a:t>
            </a:fld>
            <a:endParaRPr lang="en-US"/>
          </a:p>
        </p:txBody>
      </p:sp>
    </p:spTree>
    <p:extLst>
      <p:ext uri="{BB962C8B-B14F-4D97-AF65-F5344CB8AC3E}">
        <p14:creationId xmlns:p14="http://schemas.microsoft.com/office/powerpoint/2010/main" val="224898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9792CF-AE94-1089-648A-DEA75B7827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82CA65-7857-84A9-E224-7C5EB97684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BDA9FB-D35E-0E1D-A52D-FCD5C364E47B}"/>
              </a:ext>
            </a:extLst>
          </p:cNvPr>
          <p:cNvSpPr>
            <a:spLocks noGrp="1"/>
          </p:cNvSpPr>
          <p:nvPr>
            <p:ph type="dt" sz="half" idx="10"/>
          </p:nvPr>
        </p:nvSpPr>
        <p:spPr/>
        <p:txBody>
          <a:bodyPr/>
          <a:lstStyle/>
          <a:p>
            <a:fld id="{D5EA5A9F-8B20-4577-A1A0-FB5A197A9EA3}" type="datetimeFigureOut">
              <a:rPr lang="en-US" smtClean="0"/>
              <a:t>8/13/2023</a:t>
            </a:fld>
            <a:endParaRPr lang="en-US"/>
          </a:p>
        </p:txBody>
      </p:sp>
      <p:sp>
        <p:nvSpPr>
          <p:cNvPr id="5" name="Footer Placeholder 4">
            <a:extLst>
              <a:ext uri="{FF2B5EF4-FFF2-40B4-BE49-F238E27FC236}">
                <a16:creationId xmlns:a16="http://schemas.microsoft.com/office/drawing/2014/main" id="{B5FCA621-A48C-4AB3-CC26-657A80A22B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6178C-D521-D70D-CFD5-6F6D2D3D5600}"/>
              </a:ext>
            </a:extLst>
          </p:cNvPr>
          <p:cNvSpPr>
            <a:spLocks noGrp="1"/>
          </p:cNvSpPr>
          <p:nvPr>
            <p:ph type="sldNum" sz="quarter" idx="12"/>
          </p:nvPr>
        </p:nvSpPr>
        <p:spPr/>
        <p:txBody>
          <a:bodyPr/>
          <a:lstStyle/>
          <a:p>
            <a:fld id="{65A5E945-E250-4B89-83D6-CE79E4C00FF6}" type="slidenum">
              <a:rPr lang="en-US" smtClean="0"/>
              <a:t>‹#›</a:t>
            </a:fld>
            <a:endParaRPr lang="en-US"/>
          </a:p>
        </p:txBody>
      </p:sp>
    </p:spTree>
    <p:extLst>
      <p:ext uri="{BB962C8B-B14F-4D97-AF65-F5344CB8AC3E}">
        <p14:creationId xmlns:p14="http://schemas.microsoft.com/office/powerpoint/2010/main" val="2045178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256AF-984C-233D-3A20-95A3A693FA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EF0405-BAF5-24D7-9297-5715B28A0E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F397AE-616A-F4D2-0483-D2A66A49B04B}"/>
              </a:ext>
            </a:extLst>
          </p:cNvPr>
          <p:cNvSpPr>
            <a:spLocks noGrp="1"/>
          </p:cNvSpPr>
          <p:nvPr>
            <p:ph type="dt" sz="half" idx="10"/>
          </p:nvPr>
        </p:nvSpPr>
        <p:spPr/>
        <p:txBody>
          <a:bodyPr/>
          <a:lstStyle/>
          <a:p>
            <a:fld id="{D5EA5A9F-8B20-4577-A1A0-FB5A197A9EA3}" type="datetimeFigureOut">
              <a:rPr lang="en-US" smtClean="0"/>
              <a:t>8/13/2023</a:t>
            </a:fld>
            <a:endParaRPr lang="en-US"/>
          </a:p>
        </p:txBody>
      </p:sp>
      <p:sp>
        <p:nvSpPr>
          <p:cNvPr id="5" name="Footer Placeholder 4">
            <a:extLst>
              <a:ext uri="{FF2B5EF4-FFF2-40B4-BE49-F238E27FC236}">
                <a16:creationId xmlns:a16="http://schemas.microsoft.com/office/drawing/2014/main" id="{8A5FC836-4064-86D3-1852-A2315E690F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B6318-09A4-7E9C-E7A2-31CF8144A709}"/>
              </a:ext>
            </a:extLst>
          </p:cNvPr>
          <p:cNvSpPr>
            <a:spLocks noGrp="1"/>
          </p:cNvSpPr>
          <p:nvPr>
            <p:ph type="sldNum" sz="quarter" idx="12"/>
          </p:nvPr>
        </p:nvSpPr>
        <p:spPr/>
        <p:txBody>
          <a:bodyPr/>
          <a:lstStyle/>
          <a:p>
            <a:fld id="{65A5E945-E250-4B89-83D6-CE79E4C00FF6}" type="slidenum">
              <a:rPr lang="en-US" smtClean="0"/>
              <a:t>‹#›</a:t>
            </a:fld>
            <a:endParaRPr lang="en-US"/>
          </a:p>
        </p:txBody>
      </p:sp>
    </p:spTree>
    <p:extLst>
      <p:ext uri="{BB962C8B-B14F-4D97-AF65-F5344CB8AC3E}">
        <p14:creationId xmlns:p14="http://schemas.microsoft.com/office/powerpoint/2010/main" val="399739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610D1-2166-590D-FAAD-699A914D8F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6A8B14-C144-1BE6-2272-EB771F9EF7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60F8B2-7B01-CF6B-1395-FE05DBAB6DAF}"/>
              </a:ext>
            </a:extLst>
          </p:cNvPr>
          <p:cNvSpPr>
            <a:spLocks noGrp="1"/>
          </p:cNvSpPr>
          <p:nvPr>
            <p:ph type="dt" sz="half" idx="10"/>
          </p:nvPr>
        </p:nvSpPr>
        <p:spPr/>
        <p:txBody>
          <a:bodyPr/>
          <a:lstStyle/>
          <a:p>
            <a:fld id="{D5EA5A9F-8B20-4577-A1A0-FB5A197A9EA3}" type="datetimeFigureOut">
              <a:rPr lang="en-US" smtClean="0"/>
              <a:t>8/13/2023</a:t>
            </a:fld>
            <a:endParaRPr lang="en-US"/>
          </a:p>
        </p:txBody>
      </p:sp>
      <p:sp>
        <p:nvSpPr>
          <p:cNvPr id="5" name="Footer Placeholder 4">
            <a:extLst>
              <a:ext uri="{FF2B5EF4-FFF2-40B4-BE49-F238E27FC236}">
                <a16:creationId xmlns:a16="http://schemas.microsoft.com/office/drawing/2014/main" id="{97E0FC0D-61DB-9A8E-67C1-2A5F0E30BF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1C16EB-3F3F-2E06-D71A-0D91A295FE46}"/>
              </a:ext>
            </a:extLst>
          </p:cNvPr>
          <p:cNvSpPr>
            <a:spLocks noGrp="1"/>
          </p:cNvSpPr>
          <p:nvPr>
            <p:ph type="sldNum" sz="quarter" idx="12"/>
          </p:nvPr>
        </p:nvSpPr>
        <p:spPr/>
        <p:txBody>
          <a:bodyPr/>
          <a:lstStyle/>
          <a:p>
            <a:fld id="{65A5E945-E250-4B89-83D6-CE79E4C00FF6}" type="slidenum">
              <a:rPr lang="en-US" smtClean="0"/>
              <a:t>‹#›</a:t>
            </a:fld>
            <a:endParaRPr lang="en-US"/>
          </a:p>
        </p:txBody>
      </p:sp>
    </p:spTree>
    <p:extLst>
      <p:ext uri="{BB962C8B-B14F-4D97-AF65-F5344CB8AC3E}">
        <p14:creationId xmlns:p14="http://schemas.microsoft.com/office/powerpoint/2010/main" val="258960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3833D-DC05-60AC-2C5B-6BF04BD4FB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AB19D-A547-47F7-795D-FC6CED1C4A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312F98-9A08-CA4F-0B4D-E51C72D31E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E9BBBC-AD0F-1146-3B97-855DC7B7C6C1}"/>
              </a:ext>
            </a:extLst>
          </p:cNvPr>
          <p:cNvSpPr>
            <a:spLocks noGrp="1"/>
          </p:cNvSpPr>
          <p:nvPr>
            <p:ph type="dt" sz="half" idx="10"/>
          </p:nvPr>
        </p:nvSpPr>
        <p:spPr/>
        <p:txBody>
          <a:bodyPr/>
          <a:lstStyle/>
          <a:p>
            <a:fld id="{D5EA5A9F-8B20-4577-A1A0-FB5A197A9EA3}" type="datetimeFigureOut">
              <a:rPr lang="en-US" smtClean="0"/>
              <a:t>8/13/2023</a:t>
            </a:fld>
            <a:endParaRPr lang="en-US"/>
          </a:p>
        </p:txBody>
      </p:sp>
      <p:sp>
        <p:nvSpPr>
          <p:cNvPr id="6" name="Footer Placeholder 5">
            <a:extLst>
              <a:ext uri="{FF2B5EF4-FFF2-40B4-BE49-F238E27FC236}">
                <a16:creationId xmlns:a16="http://schemas.microsoft.com/office/drawing/2014/main" id="{AF1FBAC7-10B7-8DC4-3CF7-9FF03FA54C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41A85C-77CB-B375-866C-385BC4574ED3}"/>
              </a:ext>
            </a:extLst>
          </p:cNvPr>
          <p:cNvSpPr>
            <a:spLocks noGrp="1"/>
          </p:cNvSpPr>
          <p:nvPr>
            <p:ph type="sldNum" sz="quarter" idx="12"/>
          </p:nvPr>
        </p:nvSpPr>
        <p:spPr/>
        <p:txBody>
          <a:bodyPr/>
          <a:lstStyle/>
          <a:p>
            <a:fld id="{65A5E945-E250-4B89-83D6-CE79E4C00FF6}" type="slidenum">
              <a:rPr lang="en-US" smtClean="0"/>
              <a:t>‹#›</a:t>
            </a:fld>
            <a:endParaRPr lang="en-US"/>
          </a:p>
        </p:txBody>
      </p:sp>
    </p:spTree>
    <p:extLst>
      <p:ext uri="{BB962C8B-B14F-4D97-AF65-F5344CB8AC3E}">
        <p14:creationId xmlns:p14="http://schemas.microsoft.com/office/powerpoint/2010/main" val="201120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CA388-91BC-492D-6DF9-DE25E91515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26CA8A-82B9-3E8F-796C-8BC91A35A1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ABBD3B-B6A8-3EE0-7DE6-FE27384FE5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D4D153-D05B-EB8C-B800-F90B756569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45A32A-A3C4-82B4-B330-E2FC221005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C9BC18-5597-94B3-E9C6-385D7DEA351E}"/>
              </a:ext>
            </a:extLst>
          </p:cNvPr>
          <p:cNvSpPr>
            <a:spLocks noGrp="1"/>
          </p:cNvSpPr>
          <p:nvPr>
            <p:ph type="dt" sz="half" idx="10"/>
          </p:nvPr>
        </p:nvSpPr>
        <p:spPr/>
        <p:txBody>
          <a:bodyPr/>
          <a:lstStyle/>
          <a:p>
            <a:fld id="{D5EA5A9F-8B20-4577-A1A0-FB5A197A9EA3}" type="datetimeFigureOut">
              <a:rPr lang="en-US" smtClean="0"/>
              <a:t>8/13/2023</a:t>
            </a:fld>
            <a:endParaRPr lang="en-US"/>
          </a:p>
        </p:txBody>
      </p:sp>
      <p:sp>
        <p:nvSpPr>
          <p:cNvPr id="8" name="Footer Placeholder 7">
            <a:extLst>
              <a:ext uri="{FF2B5EF4-FFF2-40B4-BE49-F238E27FC236}">
                <a16:creationId xmlns:a16="http://schemas.microsoft.com/office/drawing/2014/main" id="{7B05304F-9792-57FE-2F60-BE6D0DCC50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746C1-8E00-8A23-5982-23D5AC4B61CA}"/>
              </a:ext>
            </a:extLst>
          </p:cNvPr>
          <p:cNvSpPr>
            <a:spLocks noGrp="1"/>
          </p:cNvSpPr>
          <p:nvPr>
            <p:ph type="sldNum" sz="quarter" idx="12"/>
          </p:nvPr>
        </p:nvSpPr>
        <p:spPr/>
        <p:txBody>
          <a:bodyPr/>
          <a:lstStyle/>
          <a:p>
            <a:fld id="{65A5E945-E250-4B89-83D6-CE79E4C00FF6}" type="slidenum">
              <a:rPr lang="en-US" smtClean="0"/>
              <a:t>‹#›</a:t>
            </a:fld>
            <a:endParaRPr lang="en-US"/>
          </a:p>
        </p:txBody>
      </p:sp>
    </p:spTree>
    <p:extLst>
      <p:ext uri="{BB962C8B-B14F-4D97-AF65-F5344CB8AC3E}">
        <p14:creationId xmlns:p14="http://schemas.microsoft.com/office/powerpoint/2010/main" val="373653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45825-38A3-4470-C836-B1C7A9C7E4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94089C-89D0-1B7E-DE87-9A4AC6359E36}"/>
              </a:ext>
            </a:extLst>
          </p:cNvPr>
          <p:cNvSpPr>
            <a:spLocks noGrp="1"/>
          </p:cNvSpPr>
          <p:nvPr>
            <p:ph type="dt" sz="half" idx="10"/>
          </p:nvPr>
        </p:nvSpPr>
        <p:spPr/>
        <p:txBody>
          <a:bodyPr/>
          <a:lstStyle/>
          <a:p>
            <a:fld id="{D5EA5A9F-8B20-4577-A1A0-FB5A197A9EA3}" type="datetimeFigureOut">
              <a:rPr lang="en-US" smtClean="0"/>
              <a:t>8/13/2023</a:t>
            </a:fld>
            <a:endParaRPr lang="en-US"/>
          </a:p>
        </p:txBody>
      </p:sp>
      <p:sp>
        <p:nvSpPr>
          <p:cNvPr id="4" name="Footer Placeholder 3">
            <a:extLst>
              <a:ext uri="{FF2B5EF4-FFF2-40B4-BE49-F238E27FC236}">
                <a16:creationId xmlns:a16="http://schemas.microsoft.com/office/drawing/2014/main" id="{603F02F8-CBBA-4AAD-6A65-41A739A79D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11A0D2-0566-6EC5-0B83-046C83FC5E21}"/>
              </a:ext>
            </a:extLst>
          </p:cNvPr>
          <p:cNvSpPr>
            <a:spLocks noGrp="1"/>
          </p:cNvSpPr>
          <p:nvPr>
            <p:ph type="sldNum" sz="quarter" idx="12"/>
          </p:nvPr>
        </p:nvSpPr>
        <p:spPr/>
        <p:txBody>
          <a:bodyPr/>
          <a:lstStyle/>
          <a:p>
            <a:fld id="{65A5E945-E250-4B89-83D6-CE79E4C00FF6}" type="slidenum">
              <a:rPr lang="en-US" smtClean="0"/>
              <a:t>‹#›</a:t>
            </a:fld>
            <a:endParaRPr lang="en-US"/>
          </a:p>
        </p:txBody>
      </p:sp>
    </p:spTree>
    <p:extLst>
      <p:ext uri="{BB962C8B-B14F-4D97-AF65-F5344CB8AC3E}">
        <p14:creationId xmlns:p14="http://schemas.microsoft.com/office/powerpoint/2010/main" val="3563790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B2F8B3-9DE8-4AA5-64FB-36E61672DEA4}"/>
              </a:ext>
            </a:extLst>
          </p:cNvPr>
          <p:cNvSpPr>
            <a:spLocks noGrp="1"/>
          </p:cNvSpPr>
          <p:nvPr>
            <p:ph type="dt" sz="half" idx="10"/>
          </p:nvPr>
        </p:nvSpPr>
        <p:spPr/>
        <p:txBody>
          <a:bodyPr/>
          <a:lstStyle/>
          <a:p>
            <a:fld id="{D5EA5A9F-8B20-4577-A1A0-FB5A197A9EA3}" type="datetimeFigureOut">
              <a:rPr lang="en-US" smtClean="0"/>
              <a:t>8/13/2023</a:t>
            </a:fld>
            <a:endParaRPr lang="en-US"/>
          </a:p>
        </p:txBody>
      </p:sp>
      <p:sp>
        <p:nvSpPr>
          <p:cNvPr id="3" name="Footer Placeholder 2">
            <a:extLst>
              <a:ext uri="{FF2B5EF4-FFF2-40B4-BE49-F238E27FC236}">
                <a16:creationId xmlns:a16="http://schemas.microsoft.com/office/drawing/2014/main" id="{990F3154-5126-291A-44DB-5A4E15D1814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850338-1576-4A97-CD99-F3533384B297}"/>
              </a:ext>
            </a:extLst>
          </p:cNvPr>
          <p:cNvSpPr>
            <a:spLocks noGrp="1"/>
          </p:cNvSpPr>
          <p:nvPr>
            <p:ph type="sldNum" sz="quarter" idx="12"/>
          </p:nvPr>
        </p:nvSpPr>
        <p:spPr/>
        <p:txBody>
          <a:bodyPr/>
          <a:lstStyle/>
          <a:p>
            <a:fld id="{65A5E945-E250-4B89-83D6-CE79E4C00FF6}" type="slidenum">
              <a:rPr lang="en-US" smtClean="0"/>
              <a:t>‹#›</a:t>
            </a:fld>
            <a:endParaRPr lang="en-US"/>
          </a:p>
        </p:txBody>
      </p:sp>
    </p:spTree>
    <p:extLst>
      <p:ext uri="{BB962C8B-B14F-4D97-AF65-F5344CB8AC3E}">
        <p14:creationId xmlns:p14="http://schemas.microsoft.com/office/powerpoint/2010/main" val="125966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023D3-09CF-B61F-7854-CDDAC80CE6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AAADC9-9DE9-29BC-CBF9-BCEE77C036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98CAAA-D600-08AD-302A-1887520476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4CB3E1-DAB6-48DB-3FEB-43BB626410C6}"/>
              </a:ext>
            </a:extLst>
          </p:cNvPr>
          <p:cNvSpPr>
            <a:spLocks noGrp="1"/>
          </p:cNvSpPr>
          <p:nvPr>
            <p:ph type="dt" sz="half" idx="10"/>
          </p:nvPr>
        </p:nvSpPr>
        <p:spPr/>
        <p:txBody>
          <a:bodyPr/>
          <a:lstStyle/>
          <a:p>
            <a:fld id="{D5EA5A9F-8B20-4577-A1A0-FB5A197A9EA3}" type="datetimeFigureOut">
              <a:rPr lang="en-US" smtClean="0"/>
              <a:t>8/13/2023</a:t>
            </a:fld>
            <a:endParaRPr lang="en-US"/>
          </a:p>
        </p:txBody>
      </p:sp>
      <p:sp>
        <p:nvSpPr>
          <p:cNvPr id="6" name="Footer Placeholder 5">
            <a:extLst>
              <a:ext uri="{FF2B5EF4-FFF2-40B4-BE49-F238E27FC236}">
                <a16:creationId xmlns:a16="http://schemas.microsoft.com/office/drawing/2014/main" id="{8DD4C127-34AB-F8BF-47C2-2B29096159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6939E3-ADFA-0FD9-A3CF-B8D4D16323DF}"/>
              </a:ext>
            </a:extLst>
          </p:cNvPr>
          <p:cNvSpPr>
            <a:spLocks noGrp="1"/>
          </p:cNvSpPr>
          <p:nvPr>
            <p:ph type="sldNum" sz="quarter" idx="12"/>
          </p:nvPr>
        </p:nvSpPr>
        <p:spPr/>
        <p:txBody>
          <a:bodyPr/>
          <a:lstStyle/>
          <a:p>
            <a:fld id="{65A5E945-E250-4B89-83D6-CE79E4C00FF6}" type="slidenum">
              <a:rPr lang="en-US" smtClean="0"/>
              <a:t>‹#›</a:t>
            </a:fld>
            <a:endParaRPr lang="en-US"/>
          </a:p>
        </p:txBody>
      </p:sp>
    </p:spTree>
    <p:extLst>
      <p:ext uri="{BB962C8B-B14F-4D97-AF65-F5344CB8AC3E}">
        <p14:creationId xmlns:p14="http://schemas.microsoft.com/office/powerpoint/2010/main" val="317281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7EFF8-8590-41E1-CBBB-C116C388CF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C5258C-EFBF-5EA0-2CE5-6087778272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7C7800-1BF3-ABDA-68E7-79E5FF7E38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EC30AC-67F6-57EF-0C28-4EC26DA48A7B}"/>
              </a:ext>
            </a:extLst>
          </p:cNvPr>
          <p:cNvSpPr>
            <a:spLocks noGrp="1"/>
          </p:cNvSpPr>
          <p:nvPr>
            <p:ph type="dt" sz="half" idx="10"/>
          </p:nvPr>
        </p:nvSpPr>
        <p:spPr/>
        <p:txBody>
          <a:bodyPr/>
          <a:lstStyle/>
          <a:p>
            <a:fld id="{D5EA5A9F-8B20-4577-A1A0-FB5A197A9EA3}" type="datetimeFigureOut">
              <a:rPr lang="en-US" smtClean="0"/>
              <a:t>8/13/2023</a:t>
            </a:fld>
            <a:endParaRPr lang="en-US"/>
          </a:p>
        </p:txBody>
      </p:sp>
      <p:sp>
        <p:nvSpPr>
          <p:cNvPr id="6" name="Footer Placeholder 5">
            <a:extLst>
              <a:ext uri="{FF2B5EF4-FFF2-40B4-BE49-F238E27FC236}">
                <a16:creationId xmlns:a16="http://schemas.microsoft.com/office/drawing/2014/main" id="{E615FA58-4AAC-911D-4ADA-F323A5836E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D70EF2-C6DC-6F93-7BEE-E9F5D14C4F4C}"/>
              </a:ext>
            </a:extLst>
          </p:cNvPr>
          <p:cNvSpPr>
            <a:spLocks noGrp="1"/>
          </p:cNvSpPr>
          <p:nvPr>
            <p:ph type="sldNum" sz="quarter" idx="12"/>
          </p:nvPr>
        </p:nvSpPr>
        <p:spPr/>
        <p:txBody>
          <a:bodyPr/>
          <a:lstStyle/>
          <a:p>
            <a:fld id="{65A5E945-E250-4B89-83D6-CE79E4C00FF6}" type="slidenum">
              <a:rPr lang="en-US" smtClean="0"/>
              <a:t>‹#›</a:t>
            </a:fld>
            <a:endParaRPr lang="en-US"/>
          </a:p>
        </p:txBody>
      </p:sp>
    </p:spTree>
    <p:extLst>
      <p:ext uri="{BB962C8B-B14F-4D97-AF65-F5344CB8AC3E}">
        <p14:creationId xmlns:p14="http://schemas.microsoft.com/office/powerpoint/2010/main" val="3721463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A98835-E8D5-09C8-EF97-576C150871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BF8296-876E-3A4A-FD50-2BBA7DCA21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7F7BD-09D7-92F2-A482-F11CC96094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A5A9F-8B20-4577-A1A0-FB5A197A9EA3}" type="datetimeFigureOut">
              <a:rPr lang="en-US" smtClean="0"/>
              <a:t>8/13/2023</a:t>
            </a:fld>
            <a:endParaRPr lang="en-US"/>
          </a:p>
        </p:txBody>
      </p:sp>
      <p:sp>
        <p:nvSpPr>
          <p:cNvPr id="5" name="Footer Placeholder 4">
            <a:extLst>
              <a:ext uri="{FF2B5EF4-FFF2-40B4-BE49-F238E27FC236}">
                <a16:creationId xmlns:a16="http://schemas.microsoft.com/office/drawing/2014/main" id="{AB79F486-F8A0-4C72-4AA4-AB3752AECB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B16E12-3E01-D0AE-85F8-5F9B5313A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5E945-E250-4B89-83D6-CE79E4C00FF6}" type="slidenum">
              <a:rPr lang="en-US" smtClean="0"/>
              <a:t>‹#›</a:t>
            </a:fld>
            <a:endParaRPr lang="en-US"/>
          </a:p>
        </p:txBody>
      </p:sp>
    </p:spTree>
    <p:extLst>
      <p:ext uri="{BB962C8B-B14F-4D97-AF65-F5344CB8AC3E}">
        <p14:creationId xmlns:p14="http://schemas.microsoft.com/office/powerpoint/2010/main" val="3475939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1E7C-C687-0149-BFBB-45723A993339}"/>
              </a:ext>
            </a:extLst>
          </p:cNvPr>
          <p:cNvSpPr>
            <a:spLocks noGrp="1"/>
          </p:cNvSpPr>
          <p:nvPr>
            <p:ph type="ctrTitle"/>
          </p:nvPr>
        </p:nvSpPr>
        <p:spPr/>
        <p:txBody>
          <a:bodyPr>
            <a:normAutofit fontScale="90000"/>
          </a:bodyPr>
          <a:lstStyle/>
          <a:p>
            <a:r>
              <a:rPr lang="en-US" b="0" i="0" dirty="0">
                <a:solidFill>
                  <a:srgbClr val="000000"/>
                </a:solidFill>
                <a:effectLst/>
                <a:latin typeface="Source Sans Pro" panose="020B0503030403020204" pitchFamily="34" charset="0"/>
              </a:rPr>
              <a:t>The Identification and Use of Trauma Triggers in the Treatment of Extreme Abuse Survivors</a:t>
            </a:r>
            <a:endParaRPr lang="en-US" dirty="0"/>
          </a:p>
        </p:txBody>
      </p:sp>
      <p:sp>
        <p:nvSpPr>
          <p:cNvPr id="3" name="Subtitle 2">
            <a:extLst>
              <a:ext uri="{FF2B5EF4-FFF2-40B4-BE49-F238E27FC236}">
                <a16:creationId xmlns:a16="http://schemas.microsoft.com/office/drawing/2014/main" id="{1A64EAB2-083F-4E0F-4ED9-DCC13D87559C}"/>
              </a:ext>
            </a:extLst>
          </p:cNvPr>
          <p:cNvSpPr>
            <a:spLocks noGrp="1"/>
          </p:cNvSpPr>
          <p:nvPr>
            <p:ph type="subTitle" idx="1"/>
          </p:nvPr>
        </p:nvSpPr>
        <p:spPr>
          <a:xfrm>
            <a:off x="1524000" y="3602038"/>
            <a:ext cx="9144000" cy="2778442"/>
          </a:xfrm>
        </p:spPr>
        <p:txBody>
          <a:bodyPr>
            <a:normAutofit/>
          </a:bodyPr>
          <a:lstStyle/>
          <a:p>
            <a:endParaRPr lang="en-US" dirty="0"/>
          </a:p>
          <a:p>
            <a:r>
              <a:rPr lang="en-US"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SMART 26th Annual Survivor Conference</a:t>
            </a:r>
          </a:p>
          <a:p>
            <a:r>
              <a:rPr lang="en-US"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August 19-20, 2023</a:t>
            </a:r>
          </a:p>
          <a:p>
            <a:endParaRPr lang="en-US" dirty="0"/>
          </a:p>
          <a:p>
            <a:r>
              <a:rPr lang="en-US" dirty="0"/>
              <a:t>Randy Noblitt PhD</a:t>
            </a:r>
          </a:p>
          <a:p>
            <a:r>
              <a:rPr lang="en-US" dirty="0"/>
              <a:t>Alliant International University</a:t>
            </a:r>
          </a:p>
        </p:txBody>
      </p:sp>
    </p:spTree>
    <p:extLst>
      <p:ext uri="{BB962C8B-B14F-4D97-AF65-F5344CB8AC3E}">
        <p14:creationId xmlns:p14="http://schemas.microsoft.com/office/powerpoint/2010/main" val="1000079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6A8E7-012A-1C5B-2295-F7D82802D312}"/>
              </a:ext>
            </a:extLst>
          </p:cNvPr>
          <p:cNvSpPr>
            <a:spLocks noGrp="1"/>
          </p:cNvSpPr>
          <p:nvPr>
            <p:ph type="title"/>
          </p:nvPr>
        </p:nvSpPr>
        <p:spPr/>
        <p:txBody>
          <a:bodyPr/>
          <a:lstStyle/>
          <a:p>
            <a:r>
              <a:rPr lang="en-US" dirty="0"/>
              <a:t>Cues vs. triggers</a:t>
            </a:r>
          </a:p>
        </p:txBody>
      </p:sp>
      <p:sp>
        <p:nvSpPr>
          <p:cNvPr id="3" name="Content Placeholder 2">
            <a:extLst>
              <a:ext uri="{FF2B5EF4-FFF2-40B4-BE49-F238E27FC236}">
                <a16:creationId xmlns:a16="http://schemas.microsoft.com/office/drawing/2014/main" id="{77B5511B-07DE-806B-1D2C-853445F8636D}"/>
              </a:ext>
            </a:extLst>
          </p:cNvPr>
          <p:cNvSpPr>
            <a:spLocks noGrp="1"/>
          </p:cNvSpPr>
          <p:nvPr>
            <p:ph idx="1"/>
          </p:nvPr>
        </p:nvSpPr>
        <p:spPr/>
        <p:txBody>
          <a:bodyPr/>
          <a:lstStyle/>
          <a:p>
            <a:r>
              <a:rPr lang="en-US" dirty="0"/>
              <a:t>These terms are often used interchangeably, but some distinctions can also be made</a:t>
            </a:r>
          </a:p>
          <a:p>
            <a:r>
              <a:rPr lang="en-US" dirty="0"/>
              <a:t>Volition</a:t>
            </a:r>
          </a:p>
        </p:txBody>
      </p:sp>
    </p:spTree>
    <p:extLst>
      <p:ext uri="{BB962C8B-B14F-4D97-AF65-F5344CB8AC3E}">
        <p14:creationId xmlns:p14="http://schemas.microsoft.com/office/powerpoint/2010/main" val="2905948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10722-4350-8343-5C40-752D69B134DA}"/>
              </a:ext>
            </a:extLst>
          </p:cNvPr>
          <p:cNvSpPr>
            <a:spLocks noGrp="1"/>
          </p:cNvSpPr>
          <p:nvPr>
            <p:ph type="title"/>
          </p:nvPr>
        </p:nvSpPr>
        <p:spPr/>
        <p:txBody>
          <a:bodyPr/>
          <a:lstStyle/>
          <a:p>
            <a:r>
              <a:rPr lang="en-US" sz="4400" dirty="0">
                <a:effectLst/>
                <a:latin typeface="Calibri Light" panose="020F0302020204030204" pitchFamily="34" charset="0"/>
                <a:ea typeface="Calibri Light" panose="020F0302020204030204" pitchFamily="34" charset="0"/>
                <a:cs typeface="Calibri Light" panose="020F0302020204030204" pitchFamily="34" charset="0"/>
              </a:rPr>
              <a:t>Categories of Stimuli with Potential for Accessing Dissociated Mental States</a:t>
            </a:r>
            <a:endParaRPr lang="en-US"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7B4B4FF9-BA3D-13F4-F3A3-1ED4ADE9E0A0}"/>
              </a:ext>
            </a:extLst>
          </p:cNvPr>
          <p:cNvSpPr>
            <a:spLocks noGrp="1"/>
          </p:cNvSpPr>
          <p:nvPr>
            <p:ph idx="1"/>
          </p:nvPr>
        </p:nvSpPr>
        <p:spPr/>
        <p:txBody>
          <a:bodyPr>
            <a:normAutofit/>
          </a:bodyPr>
          <a:lstStyle/>
          <a:p>
            <a:pPr marL="0" indent="0">
              <a:buNone/>
            </a:pPr>
            <a:r>
              <a:rPr lang="en-US" sz="2400" dirty="0">
                <a:latin typeface="Calibri" panose="020F0502020204030204" pitchFamily="34" charset="0"/>
                <a:ea typeface="Calibri" panose="020F0502020204030204" pitchFamily="34" charset="0"/>
                <a:cs typeface="Calibri" panose="020F0502020204030204" pitchFamily="34" charset="0"/>
              </a:rPr>
              <a:t>“</a:t>
            </a:r>
            <a:r>
              <a:rPr lang="en-US" sz="2400" dirty="0">
                <a:effectLst/>
                <a:latin typeface="Calibri" panose="020F0502020204030204" pitchFamily="34" charset="0"/>
                <a:ea typeface="Calibri" panose="020F0502020204030204" pitchFamily="34" charset="0"/>
                <a:cs typeface="Calibri" panose="020F0502020204030204" pitchFamily="34" charset="0"/>
              </a:rPr>
              <a:t>There are a wide variety of stimuli that patients have described as cues for accessing dissociated mental states.  For purposes of convenience they may be clustered in groups that share common defining characteristics as follows:  (1) </a:t>
            </a:r>
            <a:r>
              <a:rPr lang="en-US" sz="2400" u="sng" dirty="0">
                <a:effectLst/>
                <a:latin typeface="Calibri" panose="020F0502020204030204" pitchFamily="34" charset="0"/>
                <a:ea typeface="Calibri" panose="020F0502020204030204" pitchFamily="34" charset="0"/>
                <a:cs typeface="Calibri" panose="020F0502020204030204" pitchFamily="34" charset="0"/>
              </a:rPr>
              <a:t>primarily visual stimuli</a:t>
            </a:r>
            <a:r>
              <a:rPr lang="en-US" sz="2400" dirty="0">
                <a:effectLst/>
                <a:latin typeface="Calibri" panose="020F0502020204030204" pitchFamily="34" charset="0"/>
                <a:ea typeface="Calibri" panose="020F0502020204030204" pitchFamily="34" charset="0"/>
                <a:cs typeface="Calibri" panose="020F0502020204030204" pitchFamily="34" charset="0"/>
              </a:rPr>
              <a:t> (color, lighting, gestures, symbolic visual stimuli, visual-verbal stimuli, and oculomotor tracking tasks), (2) primarily </a:t>
            </a:r>
            <a:r>
              <a:rPr lang="en-US" sz="2400" u="sng" dirty="0">
                <a:effectLst/>
                <a:latin typeface="Calibri" panose="020F0502020204030204" pitchFamily="34" charset="0"/>
                <a:ea typeface="Calibri" panose="020F0502020204030204" pitchFamily="34" charset="0"/>
                <a:cs typeface="Calibri" panose="020F0502020204030204" pitchFamily="34" charset="0"/>
              </a:rPr>
              <a:t>auditory stimuli</a:t>
            </a:r>
            <a:r>
              <a:rPr lang="en-US" sz="2400" dirty="0">
                <a:effectLst/>
                <a:latin typeface="Calibri" panose="020F0502020204030204" pitchFamily="34" charset="0"/>
                <a:ea typeface="Calibri" panose="020F0502020204030204" pitchFamily="34" charset="0"/>
                <a:cs typeface="Calibri" panose="020F0502020204030204" pitchFamily="34" charset="0"/>
              </a:rPr>
              <a:t> (auditory-verbal stimuli, auditory rhythms, music, tones, other auditory stimuli), (3) primarily </a:t>
            </a:r>
            <a:r>
              <a:rPr lang="en-US" sz="2400" u="sng" dirty="0">
                <a:effectLst/>
                <a:latin typeface="Calibri" panose="020F0502020204030204" pitchFamily="34" charset="0"/>
                <a:ea typeface="Calibri" panose="020F0502020204030204" pitchFamily="34" charset="0"/>
                <a:cs typeface="Calibri" panose="020F0502020204030204" pitchFamily="34" charset="0"/>
              </a:rPr>
              <a:t>tactile stimuli</a:t>
            </a:r>
            <a:r>
              <a:rPr lang="en-US" sz="2400" dirty="0">
                <a:effectLst/>
                <a:latin typeface="Calibri" panose="020F0502020204030204" pitchFamily="34" charset="0"/>
                <a:ea typeface="Calibri" panose="020F0502020204030204" pitchFamily="34" charset="0"/>
                <a:cs typeface="Calibri" panose="020F0502020204030204" pitchFamily="34" charset="0"/>
              </a:rPr>
              <a:t>  (configured touch, tapping, and hand grips), (4) sensations of taste and smell (</a:t>
            </a:r>
            <a:r>
              <a:rPr lang="en-US" sz="2400" u="sng" dirty="0">
                <a:effectLst/>
                <a:latin typeface="Calibri" panose="020F0502020204030204" pitchFamily="34" charset="0"/>
                <a:ea typeface="Calibri" panose="020F0502020204030204" pitchFamily="34" charset="0"/>
                <a:cs typeface="Calibri" panose="020F0502020204030204" pitchFamily="34" charset="0"/>
              </a:rPr>
              <a:t>gustatory stimuli and</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u="sng" dirty="0">
                <a:effectLst/>
                <a:latin typeface="Calibri" panose="020F0502020204030204" pitchFamily="34" charset="0"/>
                <a:ea typeface="Calibri" panose="020F0502020204030204" pitchFamily="34" charset="0"/>
                <a:cs typeface="Calibri" panose="020F0502020204030204" pitchFamily="34" charset="0"/>
              </a:rPr>
              <a:t>olfactory stimuli)</a:t>
            </a:r>
            <a:r>
              <a:rPr lang="en-US" sz="2400" dirty="0">
                <a:effectLst/>
                <a:latin typeface="Calibri" panose="020F0502020204030204" pitchFamily="34" charset="0"/>
                <a:ea typeface="Calibri" panose="020F0502020204030204" pitchFamily="34" charset="0"/>
                <a:cs typeface="Calibri" panose="020F0502020204030204" pitchFamily="34" charset="0"/>
              </a:rPr>
              <a:t>, and (5) sensations of movement, balance and body position (kinesthetic, vestibular and proprioceptive stimuli)  Configured touch may be further subcategorized as patterned touch, rhythmic touch.”  (from Noblitt, 1998, </a:t>
            </a:r>
            <a:r>
              <a:rPr lang="en-US" sz="2400" i="1" dirty="0">
                <a:effectLst/>
                <a:latin typeface="Calibri" panose="020F0502020204030204" pitchFamily="34" charset="0"/>
                <a:ea typeface="Calibri" panose="020F0502020204030204" pitchFamily="34" charset="0"/>
                <a:cs typeface="Calibri" panose="020F0502020204030204" pitchFamily="34" charset="0"/>
              </a:rPr>
              <a:t>Accessing Dissociated Mental States</a:t>
            </a:r>
            <a:r>
              <a:rPr lang="en-US" sz="2400" dirty="0">
                <a:effectLst/>
                <a:latin typeface="Calibri" panose="020F0502020204030204" pitchFamily="34" charset="0"/>
                <a:ea typeface="Calibri" panose="020F0502020204030204" pitchFamily="34" charset="0"/>
                <a:cs typeface="Calibri" panose="020F0502020204030204" pitchFamily="34" charset="0"/>
              </a:rPr>
              <a:t>, p. 68)</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003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40F7-B806-D4E0-A662-06DDF239A86E}"/>
              </a:ext>
            </a:extLst>
          </p:cNvPr>
          <p:cNvSpPr>
            <a:spLocks noGrp="1"/>
          </p:cNvSpPr>
          <p:nvPr>
            <p:ph type="title"/>
          </p:nvPr>
        </p:nvSpPr>
        <p:spPr/>
        <p:txBody>
          <a:bodyPr/>
          <a:lstStyle/>
          <a:p>
            <a:r>
              <a:rPr lang="en-US" dirty="0"/>
              <a:t>Ways to optimize safety while exploring triggers</a:t>
            </a:r>
          </a:p>
        </p:txBody>
      </p:sp>
      <p:sp>
        <p:nvSpPr>
          <p:cNvPr id="3" name="Content Placeholder 2">
            <a:extLst>
              <a:ext uri="{FF2B5EF4-FFF2-40B4-BE49-F238E27FC236}">
                <a16:creationId xmlns:a16="http://schemas.microsoft.com/office/drawing/2014/main" id="{FC42D2F2-CB39-C5D4-63A1-7D904B7E74FF}"/>
              </a:ext>
            </a:extLst>
          </p:cNvPr>
          <p:cNvSpPr>
            <a:spLocks noGrp="1"/>
          </p:cNvSpPr>
          <p:nvPr>
            <p:ph idx="1"/>
          </p:nvPr>
        </p:nvSpPr>
        <p:spPr/>
        <p:txBody>
          <a:bodyPr/>
          <a:lstStyle/>
          <a:p>
            <a:endParaRPr lang="en-US" dirty="0"/>
          </a:p>
          <a:p>
            <a:r>
              <a:rPr lang="en-US" dirty="0"/>
              <a:t>Get informed consent from the survivor.</a:t>
            </a:r>
          </a:p>
          <a:p>
            <a:r>
              <a:rPr lang="en-US" dirty="0"/>
              <a:t>Clarify that the survivor is functionally sufficiently stable, and free from overwhelming life circumstances in order to proceed.</a:t>
            </a:r>
          </a:p>
          <a:p>
            <a:r>
              <a:rPr lang="en-US" dirty="0"/>
              <a:t>Many survivors need a healthy social support system to do this work.</a:t>
            </a:r>
          </a:p>
          <a:p>
            <a:r>
              <a:rPr lang="en-US" dirty="0"/>
              <a:t>Explore the intensity of triggers gradually. Use effective emotion regulation or resourcing methods.</a:t>
            </a:r>
          </a:p>
          <a:p>
            <a:endParaRPr lang="en-US" dirty="0"/>
          </a:p>
        </p:txBody>
      </p:sp>
    </p:spTree>
    <p:extLst>
      <p:ext uri="{BB962C8B-B14F-4D97-AF65-F5344CB8AC3E}">
        <p14:creationId xmlns:p14="http://schemas.microsoft.com/office/powerpoint/2010/main" val="1172252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40F7-B806-D4E0-A662-06DDF239A86E}"/>
              </a:ext>
            </a:extLst>
          </p:cNvPr>
          <p:cNvSpPr>
            <a:spLocks noGrp="1"/>
          </p:cNvSpPr>
          <p:nvPr>
            <p:ph type="title"/>
          </p:nvPr>
        </p:nvSpPr>
        <p:spPr/>
        <p:txBody>
          <a:bodyPr/>
          <a:lstStyle/>
          <a:p>
            <a:r>
              <a:rPr lang="en-US" dirty="0"/>
              <a:t>Ways to optimize safety while exploring triggers</a:t>
            </a:r>
          </a:p>
        </p:txBody>
      </p:sp>
      <p:sp>
        <p:nvSpPr>
          <p:cNvPr id="3" name="Content Placeholder 2">
            <a:extLst>
              <a:ext uri="{FF2B5EF4-FFF2-40B4-BE49-F238E27FC236}">
                <a16:creationId xmlns:a16="http://schemas.microsoft.com/office/drawing/2014/main" id="{FC42D2F2-CB39-C5D4-63A1-7D904B7E74FF}"/>
              </a:ext>
            </a:extLst>
          </p:cNvPr>
          <p:cNvSpPr>
            <a:spLocks noGrp="1"/>
          </p:cNvSpPr>
          <p:nvPr>
            <p:ph idx="1"/>
          </p:nvPr>
        </p:nvSpPr>
        <p:spPr/>
        <p:txBody>
          <a:bodyPr/>
          <a:lstStyle/>
          <a:p>
            <a:endParaRPr lang="en-US" dirty="0"/>
          </a:p>
          <a:p>
            <a:r>
              <a:rPr lang="en-US" dirty="0"/>
              <a:t>Begin to search for triggers or cues that are likely associated with stability, containment, and balanced mood.</a:t>
            </a:r>
          </a:p>
          <a:p>
            <a:r>
              <a:rPr lang="en-US" dirty="0"/>
              <a:t>Question: “What kinds of things do you do that are calming for you and help you feel ok?”</a:t>
            </a:r>
          </a:p>
          <a:p>
            <a:r>
              <a:rPr lang="en-US" dirty="0"/>
              <a:t>Question regarding music: “Do you enjoy listening to music? Are there any particular pieces of music that help you feel calm and relaxed? Would you bring that music to our next therapy session?”</a:t>
            </a:r>
          </a:p>
          <a:p>
            <a:endParaRPr lang="en-US" dirty="0"/>
          </a:p>
          <a:p>
            <a:endParaRPr lang="en-US" dirty="0"/>
          </a:p>
        </p:txBody>
      </p:sp>
    </p:spTree>
    <p:extLst>
      <p:ext uri="{BB962C8B-B14F-4D97-AF65-F5344CB8AC3E}">
        <p14:creationId xmlns:p14="http://schemas.microsoft.com/office/powerpoint/2010/main" val="2924830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40F7-B806-D4E0-A662-06DDF239A86E}"/>
              </a:ext>
            </a:extLst>
          </p:cNvPr>
          <p:cNvSpPr>
            <a:spLocks noGrp="1"/>
          </p:cNvSpPr>
          <p:nvPr>
            <p:ph type="title"/>
          </p:nvPr>
        </p:nvSpPr>
        <p:spPr/>
        <p:txBody>
          <a:bodyPr/>
          <a:lstStyle/>
          <a:p>
            <a:r>
              <a:rPr lang="en-US" dirty="0"/>
              <a:t>Ways to optimize safety while exploring triggers</a:t>
            </a:r>
          </a:p>
        </p:txBody>
      </p:sp>
      <p:sp>
        <p:nvSpPr>
          <p:cNvPr id="3" name="Content Placeholder 2">
            <a:extLst>
              <a:ext uri="{FF2B5EF4-FFF2-40B4-BE49-F238E27FC236}">
                <a16:creationId xmlns:a16="http://schemas.microsoft.com/office/drawing/2014/main" id="{FC42D2F2-CB39-C5D4-63A1-7D904B7E74FF}"/>
              </a:ext>
            </a:extLst>
          </p:cNvPr>
          <p:cNvSpPr>
            <a:spLocks noGrp="1"/>
          </p:cNvSpPr>
          <p:nvPr>
            <p:ph idx="1"/>
          </p:nvPr>
        </p:nvSpPr>
        <p:spPr/>
        <p:txBody>
          <a:bodyPr>
            <a:normAutofit fontScale="92500" lnSpcReduction="10000"/>
          </a:bodyPr>
          <a:lstStyle/>
          <a:p>
            <a:endParaRPr lang="en-US" dirty="0"/>
          </a:p>
          <a:p>
            <a:r>
              <a:rPr lang="en-US" dirty="0"/>
              <a:t>When the survivor brings their music, play it in session with their permission.</a:t>
            </a:r>
          </a:p>
          <a:p>
            <a:r>
              <a:rPr lang="en-US" dirty="0"/>
              <a:t>Check to see that the music does indeed seem to calm them. Are there both subjective and objective signs of calming? Is the calming mild, or more profound? Is the Calming strong enough to pull them out of a distressed state or abreaction? I call this “finding the brakes” when you discover ways to quickly help a client return to calm control. Some therapists refer to this as “resourcing.”</a:t>
            </a:r>
          </a:p>
          <a:p>
            <a:r>
              <a:rPr lang="en-US" dirty="0"/>
              <a:t>Therapists who do this will find that some of their clients bring other meaningful recordings to the sessions. New parts may emerge to engage in therapy and participate in constructive inner communication.</a:t>
            </a:r>
          </a:p>
          <a:p>
            <a:endParaRPr lang="en-US" dirty="0"/>
          </a:p>
          <a:p>
            <a:endParaRPr lang="en-US" dirty="0"/>
          </a:p>
        </p:txBody>
      </p:sp>
    </p:spTree>
    <p:extLst>
      <p:ext uri="{BB962C8B-B14F-4D97-AF65-F5344CB8AC3E}">
        <p14:creationId xmlns:p14="http://schemas.microsoft.com/office/powerpoint/2010/main" val="3113250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40F7-B806-D4E0-A662-06DDF239A86E}"/>
              </a:ext>
            </a:extLst>
          </p:cNvPr>
          <p:cNvSpPr>
            <a:spLocks noGrp="1"/>
          </p:cNvSpPr>
          <p:nvPr>
            <p:ph type="title"/>
          </p:nvPr>
        </p:nvSpPr>
        <p:spPr/>
        <p:txBody>
          <a:bodyPr/>
          <a:lstStyle/>
          <a:p>
            <a:r>
              <a:rPr lang="en-US" dirty="0"/>
              <a:t>Ways to optimize safety while exploring triggers</a:t>
            </a:r>
          </a:p>
        </p:txBody>
      </p:sp>
      <p:sp>
        <p:nvSpPr>
          <p:cNvPr id="3" name="Content Placeholder 2">
            <a:extLst>
              <a:ext uri="{FF2B5EF4-FFF2-40B4-BE49-F238E27FC236}">
                <a16:creationId xmlns:a16="http://schemas.microsoft.com/office/drawing/2014/main" id="{FC42D2F2-CB39-C5D4-63A1-7D904B7E74FF}"/>
              </a:ext>
            </a:extLst>
          </p:cNvPr>
          <p:cNvSpPr>
            <a:spLocks noGrp="1"/>
          </p:cNvSpPr>
          <p:nvPr>
            <p:ph idx="1"/>
          </p:nvPr>
        </p:nvSpPr>
        <p:spPr/>
        <p:txBody>
          <a:bodyPr>
            <a:normAutofit/>
          </a:bodyPr>
          <a:lstStyle/>
          <a:p>
            <a:endParaRPr lang="en-US" dirty="0"/>
          </a:p>
          <a:p>
            <a:endParaRPr lang="en-US" dirty="0"/>
          </a:p>
          <a:p>
            <a:r>
              <a:rPr lang="en-US" dirty="0"/>
              <a:t>When it is safe and appropriate to do so, the therapist may introduce additional music that can be played in the background with the survivor’s permission. The therapist is attentive to any changes that can be observed or reported.</a:t>
            </a:r>
          </a:p>
          <a:p>
            <a:endParaRPr lang="en-US" dirty="0"/>
          </a:p>
        </p:txBody>
      </p:sp>
    </p:spTree>
    <p:extLst>
      <p:ext uri="{BB962C8B-B14F-4D97-AF65-F5344CB8AC3E}">
        <p14:creationId xmlns:p14="http://schemas.microsoft.com/office/powerpoint/2010/main" val="1517649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40F7-B806-D4E0-A662-06DDF239A86E}"/>
              </a:ext>
            </a:extLst>
          </p:cNvPr>
          <p:cNvSpPr>
            <a:spLocks noGrp="1"/>
          </p:cNvSpPr>
          <p:nvPr>
            <p:ph type="title"/>
          </p:nvPr>
        </p:nvSpPr>
        <p:spPr/>
        <p:txBody>
          <a:bodyPr/>
          <a:lstStyle/>
          <a:p>
            <a:r>
              <a:rPr lang="en-US" dirty="0"/>
              <a:t>Ways to optimize safety while exploring triggers</a:t>
            </a:r>
          </a:p>
        </p:txBody>
      </p:sp>
      <p:sp>
        <p:nvSpPr>
          <p:cNvPr id="3" name="Content Placeholder 2">
            <a:extLst>
              <a:ext uri="{FF2B5EF4-FFF2-40B4-BE49-F238E27FC236}">
                <a16:creationId xmlns:a16="http://schemas.microsoft.com/office/drawing/2014/main" id="{FC42D2F2-CB39-C5D4-63A1-7D904B7E74FF}"/>
              </a:ext>
            </a:extLst>
          </p:cNvPr>
          <p:cNvSpPr>
            <a:spLocks noGrp="1"/>
          </p:cNvSpPr>
          <p:nvPr>
            <p:ph idx="1"/>
          </p:nvPr>
        </p:nvSpPr>
        <p:spPr/>
        <p:txBody>
          <a:bodyPr>
            <a:normAutofit/>
          </a:bodyPr>
          <a:lstStyle/>
          <a:p>
            <a:endParaRPr lang="en-US" dirty="0"/>
          </a:p>
          <a:p>
            <a:r>
              <a:rPr lang="en-US" dirty="0"/>
              <a:t>Other ways to reduce adverse responses to triggers include:</a:t>
            </a:r>
          </a:p>
          <a:p>
            <a:pPr lvl="1"/>
            <a:r>
              <a:rPr lang="en-US" dirty="0"/>
              <a:t>Trigger warnings,</a:t>
            </a:r>
          </a:p>
          <a:p>
            <a:pPr lvl="1"/>
            <a:r>
              <a:rPr lang="en-US" dirty="0"/>
              <a:t>Increasing co-consciousness, reducing amnesia, and loss of time.</a:t>
            </a:r>
          </a:p>
          <a:p>
            <a:pPr lvl="1"/>
            <a:r>
              <a:rPr lang="en-US" dirty="0"/>
              <a:t>Improving inner communication.</a:t>
            </a:r>
          </a:p>
        </p:txBody>
      </p:sp>
    </p:spTree>
    <p:extLst>
      <p:ext uri="{BB962C8B-B14F-4D97-AF65-F5344CB8AC3E}">
        <p14:creationId xmlns:p14="http://schemas.microsoft.com/office/powerpoint/2010/main" val="1591673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40F7-B806-D4E0-A662-06DDF239A86E}"/>
              </a:ext>
            </a:extLst>
          </p:cNvPr>
          <p:cNvSpPr>
            <a:spLocks noGrp="1"/>
          </p:cNvSpPr>
          <p:nvPr>
            <p:ph type="title"/>
          </p:nvPr>
        </p:nvSpPr>
        <p:spPr/>
        <p:txBody>
          <a:bodyPr/>
          <a:lstStyle/>
          <a:p>
            <a:r>
              <a:rPr lang="en-US" dirty="0"/>
              <a:t>Ways to optimize safety while exploring triggers</a:t>
            </a:r>
          </a:p>
        </p:txBody>
      </p:sp>
      <p:sp>
        <p:nvSpPr>
          <p:cNvPr id="3" name="Content Placeholder 2">
            <a:extLst>
              <a:ext uri="{FF2B5EF4-FFF2-40B4-BE49-F238E27FC236}">
                <a16:creationId xmlns:a16="http://schemas.microsoft.com/office/drawing/2014/main" id="{FC42D2F2-CB39-C5D4-63A1-7D904B7E74FF}"/>
              </a:ext>
            </a:extLst>
          </p:cNvPr>
          <p:cNvSpPr>
            <a:spLocks noGrp="1"/>
          </p:cNvSpPr>
          <p:nvPr>
            <p:ph idx="1"/>
          </p:nvPr>
        </p:nvSpPr>
        <p:spPr/>
        <p:txBody>
          <a:bodyPr>
            <a:normAutofit/>
          </a:bodyPr>
          <a:lstStyle/>
          <a:p>
            <a:endParaRPr lang="en-US" dirty="0"/>
          </a:p>
          <a:p>
            <a:r>
              <a:rPr lang="en-US" dirty="0"/>
              <a:t>Other ways to reduce adverse responses to triggers include:</a:t>
            </a:r>
          </a:p>
          <a:p>
            <a:pPr lvl="1"/>
            <a:r>
              <a:rPr lang="en-US" dirty="0"/>
              <a:t>Trigger warnings,</a:t>
            </a:r>
          </a:p>
          <a:p>
            <a:pPr lvl="1"/>
            <a:r>
              <a:rPr lang="en-US" dirty="0"/>
              <a:t>Increasing co-consciousness, reducing amnesia, and loss of time.</a:t>
            </a:r>
          </a:p>
          <a:p>
            <a:pPr lvl="1"/>
            <a:r>
              <a:rPr lang="en-US" dirty="0"/>
              <a:t>Improving inner communication.</a:t>
            </a:r>
          </a:p>
          <a:p>
            <a:pPr lvl="1"/>
            <a:r>
              <a:rPr lang="en-US" dirty="0"/>
              <a:t>Fading the stimulus intensity from weak to strong</a:t>
            </a:r>
          </a:p>
          <a:p>
            <a:pPr lvl="1"/>
            <a:r>
              <a:rPr lang="en-US" dirty="0"/>
              <a:t>Repetition over time (exposure, desensitization), especially subthreshold </a:t>
            </a:r>
          </a:p>
        </p:txBody>
      </p:sp>
    </p:spTree>
    <p:extLst>
      <p:ext uri="{BB962C8B-B14F-4D97-AF65-F5344CB8AC3E}">
        <p14:creationId xmlns:p14="http://schemas.microsoft.com/office/powerpoint/2010/main" val="1757969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D40F7-B806-D4E0-A662-06DDF239A86E}"/>
              </a:ext>
            </a:extLst>
          </p:cNvPr>
          <p:cNvSpPr>
            <a:spLocks noGrp="1"/>
          </p:cNvSpPr>
          <p:nvPr>
            <p:ph type="title"/>
          </p:nvPr>
        </p:nvSpPr>
        <p:spPr/>
        <p:txBody>
          <a:bodyPr/>
          <a:lstStyle/>
          <a:p>
            <a:r>
              <a:rPr lang="en-US" dirty="0"/>
              <a:t>Ways to increase the intensity of putative triggers</a:t>
            </a:r>
          </a:p>
        </p:txBody>
      </p:sp>
      <p:sp>
        <p:nvSpPr>
          <p:cNvPr id="3" name="Content Placeholder 2">
            <a:extLst>
              <a:ext uri="{FF2B5EF4-FFF2-40B4-BE49-F238E27FC236}">
                <a16:creationId xmlns:a16="http://schemas.microsoft.com/office/drawing/2014/main" id="{FC42D2F2-CB39-C5D4-63A1-7D904B7E74FF}"/>
              </a:ext>
            </a:extLst>
          </p:cNvPr>
          <p:cNvSpPr>
            <a:spLocks noGrp="1"/>
          </p:cNvSpPr>
          <p:nvPr>
            <p:ph idx="1"/>
          </p:nvPr>
        </p:nvSpPr>
        <p:spPr/>
        <p:txBody>
          <a:bodyPr>
            <a:normAutofit/>
          </a:bodyPr>
          <a:lstStyle/>
          <a:p>
            <a:endParaRPr lang="en-US" dirty="0"/>
          </a:p>
          <a:p>
            <a:r>
              <a:rPr lang="en-US" dirty="0"/>
              <a:t>Massed repetition (in the moment; many triggers are not operative unless repeated 2 or more times.)</a:t>
            </a:r>
          </a:p>
          <a:p>
            <a:r>
              <a:rPr lang="en-US" dirty="0"/>
              <a:t>Compound triggering (e.g., eyeglasses with flashing lights done while listening to triggering music)</a:t>
            </a:r>
          </a:p>
          <a:p>
            <a:r>
              <a:rPr lang="en-US" dirty="0"/>
              <a:t>Patterned touch combined with triggering music or verbalizations</a:t>
            </a:r>
          </a:p>
          <a:p>
            <a:r>
              <a:rPr lang="en-US" dirty="0"/>
              <a:t>Complex rhythmic patterns (e.g., building from the use of one metronome to multiple metronomes using different speeds)</a:t>
            </a:r>
          </a:p>
          <a:p>
            <a:endParaRPr lang="en-US" dirty="0"/>
          </a:p>
        </p:txBody>
      </p:sp>
    </p:spTree>
    <p:extLst>
      <p:ext uri="{BB962C8B-B14F-4D97-AF65-F5344CB8AC3E}">
        <p14:creationId xmlns:p14="http://schemas.microsoft.com/office/powerpoint/2010/main" val="1201123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7996C-5659-D7D5-6141-5D8B8AED8EEE}"/>
              </a:ext>
            </a:extLst>
          </p:cNvPr>
          <p:cNvSpPr>
            <a:spLocks noGrp="1"/>
          </p:cNvSpPr>
          <p:nvPr>
            <p:ph type="title"/>
          </p:nvPr>
        </p:nvSpPr>
        <p:spPr/>
        <p:txBody>
          <a:bodyPr>
            <a:normAutofit fontScale="90000"/>
          </a:bodyPr>
          <a:lstStyle/>
          <a:p>
            <a:r>
              <a:rPr lang="en-US" dirty="0"/>
              <a:t>Intense work can be done without adverse or overwhelming distress when the therapist knows how to help the system “shut down.”</a:t>
            </a:r>
          </a:p>
        </p:txBody>
      </p:sp>
      <p:sp>
        <p:nvSpPr>
          <p:cNvPr id="3" name="Content Placeholder 2">
            <a:extLst>
              <a:ext uri="{FF2B5EF4-FFF2-40B4-BE49-F238E27FC236}">
                <a16:creationId xmlns:a16="http://schemas.microsoft.com/office/drawing/2014/main" id="{536DE570-27F3-EA4D-1739-63D3DA6557FC}"/>
              </a:ext>
            </a:extLst>
          </p:cNvPr>
          <p:cNvSpPr>
            <a:spLocks noGrp="1"/>
          </p:cNvSpPr>
          <p:nvPr>
            <p:ph idx="1"/>
          </p:nvPr>
        </p:nvSpPr>
        <p:spPr/>
        <p:txBody>
          <a:bodyPr/>
          <a:lstStyle/>
          <a:p>
            <a:r>
              <a:rPr lang="en-US" dirty="0"/>
              <a:t>Avoid “shut down” states where the survivor is in denial.</a:t>
            </a:r>
          </a:p>
        </p:txBody>
      </p:sp>
    </p:spTree>
    <p:extLst>
      <p:ext uri="{BB962C8B-B14F-4D97-AF65-F5344CB8AC3E}">
        <p14:creationId xmlns:p14="http://schemas.microsoft.com/office/powerpoint/2010/main" val="838024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0EF6-A0C0-1217-48ED-5DDA8C3FB9DA}"/>
              </a:ext>
            </a:extLst>
          </p:cNvPr>
          <p:cNvSpPr>
            <a:spLocks noGrp="1"/>
          </p:cNvSpPr>
          <p:nvPr>
            <p:ph type="title"/>
          </p:nvPr>
        </p:nvSpPr>
        <p:spPr/>
        <p:txBody>
          <a:bodyPr>
            <a:normAutofit fontScale="90000"/>
          </a:bodyPr>
          <a:lstStyle/>
          <a:p>
            <a:pPr marL="0" marR="0">
              <a:spcBef>
                <a:spcPts val="0"/>
              </a:spcBef>
              <a:spcAft>
                <a:spcPts val="0"/>
              </a:spcAft>
            </a:pPr>
            <a:r>
              <a:rPr lang="en-US" sz="4400" dirty="0">
                <a:solidFill>
                  <a:srgbClr val="000000"/>
                </a:solidFill>
                <a:effectLst/>
                <a:latin typeface="Arial" panose="020B0604020202020204" pitchFamily="34" charset="0"/>
                <a:ea typeface="Times New Roman" panose="02020603050405020304" pitchFamily="18" charset="0"/>
              </a:rPr>
              <a:t>The Identification and Use of Trauma Triggers in the Treatment of Extreme Abuse Survivors</a:t>
            </a:r>
            <a:br>
              <a:rPr lang="en-US" sz="4400" dirty="0">
                <a:solidFill>
                  <a:srgbClr val="000000"/>
                </a:solidFill>
                <a:effectLst/>
                <a:latin typeface="Arial" panose="020B0604020202020204" pitchFamily="34"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31842A3-D9D3-6FD5-F4FE-F94D2502E24E}"/>
              </a:ext>
            </a:extLst>
          </p:cNvPr>
          <p:cNvSpPr>
            <a:spLocks noGrp="1"/>
          </p:cNvSpPr>
          <p:nvPr>
            <p:ph idx="1"/>
          </p:nvPr>
        </p:nvSpPr>
        <p:spPr/>
        <p:txBody>
          <a:bodyPr/>
          <a:lstStyle/>
          <a:p>
            <a:pPr marL="0" marR="0" indent="0" algn="ctr">
              <a:lnSpc>
                <a:spcPct val="107000"/>
              </a:lnSpc>
              <a:spcBef>
                <a:spcPts val="0"/>
              </a:spcBef>
              <a:spcAft>
                <a:spcPts val="0"/>
              </a:spcAft>
              <a:buNone/>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Extreme abuse survivors sometimes seek psychotherapy services because of the overwhelming consequences of previous or ongoing abuse. Repeated severe circumscribed abuse often leaves survivors with trigger-responsive dissociation of identity and </a:t>
            </a:r>
            <a:r>
              <a:rPr lang="en-US" sz="24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traumagenic</a:t>
            </a:r>
            <a:r>
              <a:rPr lang="en-US"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amnesia, including initially impaired awareness of the abuse and its effects. This workshop will discuss methods for safely exploring, identifying, and desensitizing triggers where the goal is to assist clients in reclaiming effective self-regulation, autonomy, and quality of life.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35678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2B374-F8CF-8CE2-755A-E41C36CEA3A2}"/>
              </a:ext>
            </a:extLst>
          </p:cNvPr>
          <p:cNvSpPr>
            <a:spLocks noGrp="1"/>
          </p:cNvSpPr>
          <p:nvPr>
            <p:ph type="title"/>
          </p:nvPr>
        </p:nvSpPr>
        <p:spPr/>
        <p:txBody>
          <a:bodyPr/>
          <a:lstStyle/>
          <a:p>
            <a:r>
              <a:rPr lang="en-US" dirty="0"/>
              <a:t>Questions/Discussion?</a:t>
            </a:r>
          </a:p>
        </p:txBody>
      </p:sp>
      <p:sp>
        <p:nvSpPr>
          <p:cNvPr id="3" name="Content Placeholder 2">
            <a:extLst>
              <a:ext uri="{FF2B5EF4-FFF2-40B4-BE49-F238E27FC236}">
                <a16:creationId xmlns:a16="http://schemas.microsoft.com/office/drawing/2014/main" id="{46110A96-91F3-044B-5FC8-5D9BFBBDCCD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38695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0D82E-76A8-F213-A5C7-242D0D80123A}"/>
              </a:ext>
            </a:extLst>
          </p:cNvPr>
          <p:cNvSpPr>
            <a:spLocks noGrp="1"/>
          </p:cNvSpPr>
          <p:nvPr>
            <p:ph type="title"/>
          </p:nvPr>
        </p:nvSpPr>
        <p:spPr/>
        <p:txBody>
          <a:bodyPr/>
          <a:lstStyle/>
          <a:p>
            <a:r>
              <a:rPr lang="en-US" dirty="0"/>
              <a:t>What are trauma triggers?</a:t>
            </a:r>
          </a:p>
        </p:txBody>
      </p:sp>
      <p:sp>
        <p:nvSpPr>
          <p:cNvPr id="3" name="Content Placeholder 2">
            <a:extLst>
              <a:ext uri="{FF2B5EF4-FFF2-40B4-BE49-F238E27FC236}">
                <a16:creationId xmlns:a16="http://schemas.microsoft.com/office/drawing/2014/main" id="{C8C26563-514F-59EE-6722-1CF9D99D6C4E}"/>
              </a:ext>
            </a:extLst>
          </p:cNvPr>
          <p:cNvSpPr>
            <a:spLocks noGrp="1"/>
          </p:cNvSpPr>
          <p:nvPr>
            <p:ph idx="1"/>
          </p:nvPr>
        </p:nvSpPr>
        <p:spPr/>
        <p:txBody>
          <a:bodyPr/>
          <a:lstStyle/>
          <a:p>
            <a:r>
              <a:rPr lang="en-US" dirty="0"/>
              <a:t>Sometimes trauma triggers can be defined as things that remind abuse survivors of past traumas.</a:t>
            </a:r>
          </a:p>
          <a:p>
            <a:r>
              <a:rPr lang="en-US" dirty="0"/>
              <a:t>But many triggers don’t actually work that way.</a:t>
            </a:r>
          </a:p>
          <a:p>
            <a:pPr marL="0" indent="0">
              <a:buNone/>
            </a:pPr>
            <a:endParaRPr lang="en-US" dirty="0"/>
          </a:p>
        </p:txBody>
      </p:sp>
    </p:spTree>
    <p:extLst>
      <p:ext uri="{BB962C8B-B14F-4D97-AF65-F5344CB8AC3E}">
        <p14:creationId xmlns:p14="http://schemas.microsoft.com/office/powerpoint/2010/main" val="853052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0D82E-76A8-F213-A5C7-242D0D80123A}"/>
              </a:ext>
            </a:extLst>
          </p:cNvPr>
          <p:cNvSpPr>
            <a:spLocks noGrp="1"/>
          </p:cNvSpPr>
          <p:nvPr>
            <p:ph type="title"/>
          </p:nvPr>
        </p:nvSpPr>
        <p:spPr/>
        <p:txBody>
          <a:bodyPr/>
          <a:lstStyle/>
          <a:p>
            <a:r>
              <a:rPr lang="en-US" dirty="0"/>
              <a:t>What are trauma triggers?</a:t>
            </a:r>
          </a:p>
        </p:txBody>
      </p:sp>
      <p:sp>
        <p:nvSpPr>
          <p:cNvPr id="3" name="Content Placeholder 2">
            <a:extLst>
              <a:ext uri="{FF2B5EF4-FFF2-40B4-BE49-F238E27FC236}">
                <a16:creationId xmlns:a16="http://schemas.microsoft.com/office/drawing/2014/main" id="{C8C26563-514F-59EE-6722-1CF9D99D6C4E}"/>
              </a:ext>
            </a:extLst>
          </p:cNvPr>
          <p:cNvSpPr>
            <a:spLocks noGrp="1"/>
          </p:cNvSpPr>
          <p:nvPr>
            <p:ph idx="1"/>
          </p:nvPr>
        </p:nvSpPr>
        <p:spPr/>
        <p:txBody>
          <a:bodyPr>
            <a:normAutofit/>
          </a:bodyPr>
          <a:lstStyle/>
          <a:p>
            <a:r>
              <a:rPr lang="en-US" dirty="0"/>
              <a:t>Triggers do not always remind survivors of their abuse in that survivors don’t always immediately remember their previous traumatic experiences. Instead, they may have amnesia with extreme emotional distress, and often with uncomfortable body sensations that are sometimes referred to as “body memories.” There may also be auditory, visual, tactile, olfactory, or gustatory experiences that others don’t perceive. Hearing voices is common and often incorrectly associated with psychiatric diagnostic terminology such as </a:t>
            </a:r>
            <a:r>
              <a:rPr lang="en-US" i="1" dirty="0"/>
              <a:t>schizophrenia </a:t>
            </a:r>
            <a:r>
              <a:rPr lang="en-US" dirty="0"/>
              <a:t>or</a:t>
            </a:r>
            <a:r>
              <a:rPr lang="en-US" i="1" dirty="0"/>
              <a:t> psychosis</a:t>
            </a:r>
            <a:r>
              <a:rPr lang="en-US" dirty="0"/>
              <a:t>.</a:t>
            </a:r>
          </a:p>
          <a:p>
            <a:pPr marL="0" indent="0">
              <a:buNone/>
            </a:pPr>
            <a:endParaRPr lang="en-US" dirty="0"/>
          </a:p>
        </p:txBody>
      </p:sp>
    </p:spTree>
    <p:extLst>
      <p:ext uri="{BB962C8B-B14F-4D97-AF65-F5344CB8AC3E}">
        <p14:creationId xmlns:p14="http://schemas.microsoft.com/office/powerpoint/2010/main" val="124670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0D82E-76A8-F213-A5C7-242D0D80123A}"/>
              </a:ext>
            </a:extLst>
          </p:cNvPr>
          <p:cNvSpPr>
            <a:spLocks noGrp="1"/>
          </p:cNvSpPr>
          <p:nvPr>
            <p:ph type="title"/>
          </p:nvPr>
        </p:nvSpPr>
        <p:spPr/>
        <p:txBody>
          <a:bodyPr/>
          <a:lstStyle/>
          <a:p>
            <a:r>
              <a:rPr lang="en-US" dirty="0"/>
              <a:t>What are trauma triggers?</a:t>
            </a:r>
          </a:p>
        </p:txBody>
      </p:sp>
      <p:sp>
        <p:nvSpPr>
          <p:cNvPr id="3" name="Content Placeholder 2">
            <a:extLst>
              <a:ext uri="{FF2B5EF4-FFF2-40B4-BE49-F238E27FC236}">
                <a16:creationId xmlns:a16="http://schemas.microsoft.com/office/drawing/2014/main" id="{C8C26563-514F-59EE-6722-1CF9D99D6C4E}"/>
              </a:ext>
            </a:extLst>
          </p:cNvPr>
          <p:cNvSpPr>
            <a:spLocks noGrp="1"/>
          </p:cNvSpPr>
          <p:nvPr>
            <p:ph idx="1"/>
          </p:nvPr>
        </p:nvSpPr>
        <p:spPr/>
        <p:txBody>
          <a:bodyPr>
            <a:normAutofit/>
          </a:bodyPr>
          <a:lstStyle/>
          <a:p>
            <a:r>
              <a:rPr lang="en-US" dirty="0"/>
              <a:t>Survivors may be unaware that they were triggered, or they only may have a vague sense of having been triggered. More commonly survivors are distressed and upset and don’t know why. Survivors are often unaware of the precise, complete triggering event or stimuli, and often they are unaware of the underlying traumas.</a:t>
            </a:r>
          </a:p>
          <a:p>
            <a:r>
              <a:rPr lang="en-US" dirty="0"/>
              <a:t>Therapists working with these survivors may also be unaware that their survivor clients have been triggered.</a:t>
            </a:r>
          </a:p>
          <a:p>
            <a:pPr marL="0" indent="0">
              <a:buNone/>
            </a:pPr>
            <a:endParaRPr lang="en-US" dirty="0"/>
          </a:p>
        </p:txBody>
      </p:sp>
    </p:spTree>
    <p:extLst>
      <p:ext uri="{BB962C8B-B14F-4D97-AF65-F5344CB8AC3E}">
        <p14:creationId xmlns:p14="http://schemas.microsoft.com/office/powerpoint/2010/main" val="3726029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0D82E-76A8-F213-A5C7-242D0D80123A}"/>
              </a:ext>
            </a:extLst>
          </p:cNvPr>
          <p:cNvSpPr>
            <a:spLocks noGrp="1"/>
          </p:cNvSpPr>
          <p:nvPr>
            <p:ph type="title"/>
          </p:nvPr>
        </p:nvSpPr>
        <p:spPr/>
        <p:txBody>
          <a:bodyPr/>
          <a:lstStyle/>
          <a:p>
            <a:r>
              <a:rPr lang="en-US" dirty="0"/>
              <a:t>What are trauma triggers?</a:t>
            </a:r>
            <a:br>
              <a:rPr lang="en-US" dirty="0"/>
            </a:br>
            <a:r>
              <a:rPr lang="en-US" dirty="0"/>
              <a:t>An example from group therapy</a:t>
            </a:r>
          </a:p>
        </p:txBody>
      </p:sp>
      <p:sp>
        <p:nvSpPr>
          <p:cNvPr id="3" name="Content Placeholder 2">
            <a:extLst>
              <a:ext uri="{FF2B5EF4-FFF2-40B4-BE49-F238E27FC236}">
                <a16:creationId xmlns:a16="http://schemas.microsoft.com/office/drawing/2014/main" id="{C8C26563-514F-59EE-6722-1CF9D99D6C4E}"/>
              </a:ext>
            </a:extLst>
          </p:cNvPr>
          <p:cNvSpPr>
            <a:spLocks noGrp="1"/>
          </p:cNvSpPr>
          <p:nvPr>
            <p:ph idx="1"/>
          </p:nvPr>
        </p:nvSpPr>
        <p:spPr/>
        <p:txBody>
          <a:bodyPr>
            <a:normAutofit/>
          </a:bodyPr>
          <a:lstStyle/>
          <a:p>
            <a:pPr marL="0" indent="0">
              <a:buNone/>
            </a:pPr>
            <a:r>
              <a:rPr lang="en-US" dirty="0"/>
              <a:t>I was conducting group therapy in a hospital program in the Dallas area many years ago. One of the group therapy members described a previous encounter where a different therapist had put her in a trance without permission or informed consent. She had difficulty remembering the experience in detail. I pressed her to describe what the therapist had said to her. The conversation was peculiar, and it emphasized odd words and phrases. I asked her to repeat because the verbiage made no sense to me. As she repeated what she had already said, every member of the group was unable to continue group therapy. All (except me) were in a profound trance. Group therapy had to be discontinued. </a:t>
            </a:r>
          </a:p>
        </p:txBody>
      </p:sp>
    </p:spTree>
    <p:extLst>
      <p:ext uri="{BB962C8B-B14F-4D97-AF65-F5344CB8AC3E}">
        <p14:creationId xmlns:p14="http://schemas.microsoft.com/office/powerpoint/2010/main" val="798089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0D82E-76A8-F213-A5C7-242D0D80123A}"/>
              </a:ext>
            </a:extLst>
          </p:cNvPr>
          <p:cNvSpPr>
            <a:spLocks noGrp="1"/>
          </p:cNvSpPr>
          <p:nvPr>
            <p:ph type="title"/>
          </p:nvPr>
        </p:nvSpPr>
        <p:spPr/>
        <p:txBody>
          <a:bodyPr/>
          <a:lstStyle/>
          <a:p>
            <a:r>
              <a:rPr lang="en-US" dirty="0"/>
              <a:t>What are trauma triggers?</a:t>
            </a:r>
            <a:br>
              <a:rPr lang="en-US" dirty="0"/>
            </a:br>
            <a:r>
              <a:rPr lang="en-US" dirty="0"/>
              <a:t>An example from group therapy</a:t>
            </a:r>
          </a:p>
        </p:txBody>
      </p:sp>
      <p:sp>
        <p:nvSpPr>
          <p:cNvPr id="3" name="Content Placeholder 2">
            <a:extLst>
              <a:ext uri="{FF2B5EF4-FFF2-40B4-BE49-F238E27FC236}">
                <a16:creationId xmlns:a16="http://schemas.microsoft.com/office/drawing/2014/main" id="{C8C26563-514F-59EE-6722-1CF9D99D6C4E}"/>
              </a:ext>
            </a:extLst>
          </p:cNvPr>
          <p:cNvSpPr>
            <a:spLocks noGrp="1"/>
          </p:cNvSpPr>
          <p:nvPr>
            <p:ph idx="1"/>
          </p:nvPr>
        </p:nvSpPr>
        <p:spPr/>
        <p:txBody>
          <a:bodyPr>
            <a:normAutofit/>
          </a:bodyPr>
          <a:lstStyle/>
          <a:p>
            <a:pPr marL="0" indent="0">
              <a:buNone/>
            </a:pPr>
            <a:r>
              <a:rPr lang="en-US" dirty="0"/>
              <a:t>This encounter is described in greater detail in my book </a:t>
            </a:r>
            <a:r>
              <a:rPr lang="en-US" i="1" dirty="0"/>
              <a:t>Cult and Ritual Abuse: Narratives, Evidence, and Healing Approaches</a:t>
            </a:r>
            <a:r>
              <a:rPr lang="en-US" dirty="0"/>
              <a:t> (3</a:t>
            </a:r>
            <a:r>
              <a:rPr lang="en-US" baseline="30000" dirty="0"/>
              <a:t>rd</a:t>
            </a:r>
            <a:r>
              <a:rPr lang="en-US" dirty="0"/>
              <a:t> ed.; Praeger, 2014, pp. 81¬86).</a:t>
            </a:r>
          </a:p>
        </p:txBody>
      </p:sp>
    </p:spTree>
    <p:extLst>
      <p:ext uri="{BB962C8B-B14F-4D97-AF65-F5344CB8AC3E}">
        <p14:creationId xmlns:p14="http://schemas.microsoft.com/office/powerpoint/2010/main" val="1319917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0D82E-76A8-F213-A5C7-242D0D80123A}"/>
              </a:ext>
            </a:extLst>
          </p:cNvPr>
          <p:cNvSpPr>
            <a:spLocks noGrp="1"/>
          </p:cNvSpPr>
          <p:nvPr>
            <p:ph type="title"/>
          </p:nvPr>
        </p:nvSpPr>
        <p:spPr/>
        <p:txBody>
          <a:bodyPr>
            <a:normAutofit fontScale="90000"/>
          </a:bodyPr>
          <a:lstStyle/>
          <a:p>
            <a:r>
              <a:rPr lang="en-US" dirty="0"/>
              <a:t>What are trauma triggers?</a:t>
            </a:r>
            <a:br>
              <a:rPr lang="en-US" dirty="0"/>
            </a:br>
            <a:r>
              <a:rPr lang="en-US" dirty="0"/>
              <a:t>Two general categories of trauma triggers with subcategories</a:t>
            </a:r>
          </a:p>
        </p:txBody>
      </p:sp>
      <p:sp>
        <p:nvSpPr>
          <p:cNvPr id="3" name="Content Placeholder 2">
            <a:extLst>
              <a:ext uri="{FF2B5EF4-FFF2-40B4-BE49-F238E27FC236}">
                <a16:creationId xmlns:a16="http://schemas.microsoft.com/office/drawing/2014/main" id="{C8C26563-514F-59EE-6722-1CF9D99D6C4E}"/>
              </a:ext>
            </a:extLst>
          </p:cNvPr>
          <p:cNvSpPr>
            <a:spLocks noGrp="1"/>
          </p:cNvSpPr>
          <p:nvPr>
            <p:ph idx="1"/>
          </p:nvPr>
        </p:nvSpPr>
        <p:spPr/>
        <p:txBody>
          <a:bodyPr>
            <a:normAutofit/>
          </a:bodyPr>
          <a:lstStyle/>
          <a:p>
            <a:pPr marL="0" indent="0">
              <a:buNone/>
            </a:pPr>
            <a:endParaRPr lang="en-US" dirty="0"/>
          </a:p>
          <a:p>
            <a:r>
              <a:rPr lang="en-US" dirty="0"/>
              <a:t>Adventitious (accidentally-created) triggers cause distress</a:t>
            </a:r>
          </a:p>
          <a:p>
            <a:r>
              <a:rPr lang="en-US" dirty="0"/>
              <a:t>Deliberately created triggers (or cues) cause dissociation-mediated 	behaviors (dissociation of consciousness, switching, 	automatisms)</a:t>
            </a:r>
          </a:p>
          <a:p>
            <a:pPr lvl="1"/>
            <a:r>
              <a:rPr lang="en-US" dirty="0"/>
              <a:t>Generic (Lower-level; See Noblitt &amp; Noblitt, 2014; previously 			cited)</a:t>
            </a:r>
          </a:p>
          <a:p>
            <a:pPr lvl="1"/>
            <a:r>
              <a:rPr lang="en-US" dirty="0"/>
              <a:t>Idiosyncratic (more specific, [e.g., password protected], sometimes higher-level)</a:t>
            </a:r>
          </a:p>
        </p:txBody>
      </p:sp>
    </p:spTree>
    <p:extLst>
      <p:ext uri="{BB962C8B-B14F-4D97-AF65-F5344CB8AC3E}">
        <p14:creationId xmlns:p14="http://schemas.microsoft.com/office/powerpoint/2010/main" val="3909110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6A8E7-012A-1C5B-2295-F7D82802D312}"/>
              </a:ext>
            </a:extLst>
          </p:cNvPr>
          <p:cNvSpPr>
            <a:spLocks noGrp="1"/>
          </p:cNvSpPr>
          <p:nvPr>
            <p:ph type="title"/>
          </p:nvPr>
        </p:nvSpPr>
        <p:spPr/>
        <p:txBody>
          <a:bodyPr/>
          <a:lstStyle/>
          <a:p>
            <a:r>
              <a:rPr lang="en-US" dirty="0"/>
              <a:t>Deliberately-created triggers are often used unobtrusively</a:t>
            </a:r>
          </a:p>
        </p:txBody>
      </p:sp>
      <p:sp>
        <p:nvSpPr>
          <p:cNvPr id="3" name="Content Placeholder 2">
            <a:extLst>
              <a:ext uri="{FF2B5EF4-FFF2-40B4-BE49-F238E27FC236}">
                <a16:creationId xmlns:a16="http://schemas.microsoft.com/office/drawing/2014/main" id="{77B5511B-07DE-806B-1D2C-853445F8636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79346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7475</TotalTime>
  <Words>1319</Words>
  <Application>Microsoft Office PowerPoint</Application>
  <PresentationFormat>Widescreen</PresentationFormat>
  <Paragraphs>77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Source Sans Pro</vt:lpstr>
      <vt:lpstr>Office Theme</vt:lpstr>
      <vt:lpstr>The Identification and Use of Trauma Triggers in the Treatment of Extreme Abuse Survivors</vt:lpstr>
      <vt:lpstr>The Identification and Use of Trauma Triggers in the Treatment of Extreme Abuse Survivors </vt:lpstr>
      <vt:lpstr>What are trauma triggers?</vt:lpstr>
      <vt:lpstr>What are trauma triggers?</vt:lpstr>
      <vt:lpstr>What are trauma triggers?</vt:lpstr>
      <vt:lpstr>What are trauma triggers? An example from group therapy</vt:lpstr>
      <vt:lpstr>What are trauma triggers? An example from group therapy</vt:lpstr>
      <vt:lpstr>What are trauma triggers? Two general categories of trauma triggers with subcategories</vt:lpstr>
      <vt:lpstr>Deliberately-created triggers are often used unobtrusively</vt:lpstr>
      <vt:lpstr>Cues vs. triggers</vt:lpstr>
      <vt:lpstr>Categories of Stimuli with Potential for Accessing Dissociated Mental States</vt:lpstr>
      <vt:lpstr>Ways to optimize safety while exploring triggers</vt:lpstr>
      <vt:lpstr>Ways to optimize safety while exploring triggers</vt:lpstr>
      <vt:lpstr>Ways to optimize safety while exploring triggers</vt:lpstr>
      <vt:lpstr>Ways to optimize safety while exploring triggers</vt:lpstr>
      <vt:lpstr>Ways to optimize safety while exploring triggers</vt:lpstr>
      <vt:lpstr>Ways to optimize safety while exploring triggers</vt:lpstr>
      <vt:lpstr>Ways to increase the intensity of putative triggers</vt:lpstr>
      <vt:lpstr>Intense work can be done without adverse or overwhelming distress when the therapist knows how to help the system “shut down.”</vt:lpstr>
      <vt:lpstr>Questions/Discussion?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Identification and Use of Trauma Triggers in the Treatment of Extreme Abuse Survivors</dc:title>
  <dc:creator>Pamela Perskin Noblitt</dc:creator>
  <cp:lastModifiedBy>Pamela Perskin Noblitt</cp:lastModifiedBy>
  <cp:revision>29</cp:revision>
  <dcterms:created xsi:type="dcterms:W3CDTF">2023-08-09T21:30:14Z</dcterms:created>
  <dcterms:modified xsi:type="dcterms:W3CDTF">2023-08-15T04:10:39Z</dcterms:modified>
</cp:coreProperties>
</file>